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56" r:id="rId5"/>
    <p:sldId id="271" r:id="rId6"/>
    <p:sldId id="257" r:id="rId7"/>
    <p:sldId id="270" r:id="rId8"/>
    <p:sldId id="278" r:id="rId9"/>
    <p:sldId id="266" r:id="rId10"/>
    <p:sldId id="273" r:id="rId11"/>
    <p:sldId id="274" r:id="rId12"/>
    <p:sldId id="281" r:id="rId13"/>
    <p:sldId id="272" r:id="rId14"/>
    <p:sldId id="275" r:id="rId15"/>
    <p:sldId id="276" r:id="rId16"/>
    <p:sldId id="277" r:id="rId17"/>
    <p:sldId id="279" r:id="rId18"/>
    <p:sldId id="280" r:id="rId19"/>
  </p:sldIdLst>
  <p:sldSz cx="12192000" cy="6858000"/>
  <p:notesSz cx="6888163" cy="10018713"/>
  <p:defaultTextStyle>
    <a:defPPr rtl="0">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55" autoAdjust="0"/>
    <p:restoredTop sz="94660"/>
  </p:normalViewPr>
  <p:slideViewPr>
    <p:cSldViewPr snapToGrid="0" showGuides="1">
      <p:cViewPr varScale="1">
        <p:scale>
          <a:sx n="67" d="100"/>
          <a:sy n="67" d="100"/>
        </p:scale>
        <p:origin x="422" y="278"/>
      </p:cViewPr>
      <p:guideLst>
        <p:guide orient="horz" pos="2160"/>
        <p:guide pos="3840"/>
      </p:guideLst>
    </p:cSldViewPr>
  </p:slideViewPr>
  <p:notesTextViewPr>
    <p:cViewPr>
      <p:scale>
        <a:sx n="1" d="1"/>
        <a:sy n="1" d="1"/>
      </p:scale>
      <p:origin x="0" y="0"/>
    </p:cViewPr>
  </p:notesTextViewPr>
  <p:notesViewPr>
    <p:cSldViewPr snapToGrid="0" showGuides="1">
      <p:cViewPr varScale="1">
        <p:scale>
          <a:sx n="43" d="100"/>
          <a:sy n="43" d="100"/>
        </p:scale>
        <p:origin x="281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pPr rtl="0"/>
            <a:endParaRPr lang="sv-SE"/>
          </a:p>
        </p:txBody>
      </p:sp>
      <p:sp>
        <p:nvSpPr>
          <p:cNvPr id="3" name="Platshållare för datum 2"/>
          <p:cNvSpPr>
            <a:spLocks noGrp="1"/>
          </p:cNvSpPr>
          <p:nvPr>
            <p:ph type="dt" sz="quarter" idx="1"/>
          </p:nvPr>
        </p:nvSpPr>
        <p:spPr>
          <a:xfrm>
            <a:off x="3901698" y="0"/>
            <a:ext cx="2984871" cy="502676"/>
          </a:xfrm>
          <a:prstGeom prst="rect">
            <a:avLst/>
          </a:prstGeom>
        </p:spPr>
        <p:txBody>
          <a:bodyPr vert="horz" lIns="96606" tIns="48303" rIns="96606" bIns="48303" rtlCol="0"/>
          <a:lstStyle>
            <a:lvl1pPr algn="r">
              <a:defRPr sz="1300"/>
            </a:lvl1pPr>
          </a:lstStyle>
          <a:p>
            <a:pPr rtl="0"/>
            <a:fld id="{F711FAC4-6674-425D-8276-90F7F35A09A4}" type="datetime1">
              <a:rPr lang="sv-SE" smtClean="0"/>
              <a:t>2025-05-23</a:t>
            </a:fld>
            <a:endParaRPr lang="sv-SE"/>
          </a:p>
        </p:txBody>
      </p:sp>
      <p:sp>
        <p:nvSpPr>
          <p:cNvPr id="4" name="Platshållare för sidfot 3"/>
          <p:cNvSpPr>
            <a:spLocks noGrp="1"/>
          </p:cNvSpPr>
          <p:nvPr>
            <p:ph type="ftr" sz="quarter" idx="2"/>
          </p:nvPr>
        </p:nvSpPr>
        <p:spPr>
          <a:xfrm>
            <a:off x="0" y="9516039"/>
            <a:ext cx="2984871" cy="502674"/>
          </a:xfrm>
          <a:prstGeom prst="rect">
            <a:avLst/>
          </a:prstGeom>
        </p:spPr>
        <p:txBody>
          <a:bodyPr vert="horz" lIns="96606" tIns="48303" rIns="96606" bIns="48303" rtlCol="0" anchor="b"/>
          <a:lstStyle>
            <a:lvl1pPr algn="l">
              <a:defRPr sz="1300"/>
            </a:lvl1pPr>
          </a:lstStyle>
          <a:p>
            <a:pPr rtl="0"/>
            <a:endParaRPr lang="sv-SE"/>
          </a:p>
        </p:txBody>
      </p:sp>
      <p:sp>
        <p:nvSpPr>
          <p:cNvPr id="5" name="Platshållare för bildnummer 4"/>
          <p:cNvSpPr>
            <a:spLocks noGrp="1"/>
          </p:cNvSpPr>
          <p:nvPr>
            <p:ph type="sldNum" sz="quarter" idx="3"/>
          </p:nvPr>
        </p:nvSpPr>
        <p:spPr>
          <a:xfrm>
            <a:off x="3901698" y="9516039"/>
            <a:ext cx="2984871" cy="502674"/>
          </a:xfrm>
          <a:prstGeom prst="rect">
            <a:avLst/>
          </a:prstGeom>
        </p:spPr>
        <p:txBody>
          <a:bodyPr vert="horz" lIns="96606" tIns="48303" rIns="96606" bIns="48303" rtlCol="0" anchor="b"/>
          <a:lstStyle>
            <a:lvl1pPr algn="r">
              <a:defRPr sz="1300"/>
            </a:lvl1pPr>
          </a:lstStyle>
          <a:p>
            <a:pPr rtl="0"/>
            <a:fld id="{06834459-7356-44BF-850D-8B30C4FB3B6B}" type="slidenum">
              <a:rPr lang="sv-SE"/>
              <a:t>‹#›</a:t>
            </a:fld>
            <a:endParaRPr lang="sv-SE"/>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pPr rtl="0"/>
            <a:endParaRPr lang="sv-SE" noProof="0"/>
          </a:p>
        </p:txBody>
      </p:sp>
      <p:sp>
        <p:nvSpPr>
          <p:cNvPr id="3" name="Platshållare för datum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pPr rtl="0"/>
            <a:fld id="{E71C7776-8AC8-4DEA-BCEF-2807B3E97249}" type="datetime1">
              <a:rPr lang="sv-SE" noProof="0" smtClean="0"/>
              <a:t>2025-05-23</a:t>
            </a:fld>
            <a:endParaRPr lang="sv-SE" noProof="0"/>
          </a:p>
        </p:txBody>
      </p:sp>
      <p:sp>
        <p:nvSpPr>
          <p:cNvPr id="4" name="Platshållare för bildobjekt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pPr rtl="0"/>
            <a:endParaRPr lang="sv-SE" noProof="0"/>
          </a:p>
        </p:txBody>
      </p:sp>
      <p:sp>
        <p:nvSpPr>
          <p:cNvPr id="5" name="Platshållare för anteckninga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6" name="Platshållare för sidfot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pPr rtl="0"/>
            <a:endParaRPr lang="sv-SE" noProof="0"/>
          </a:p>
        </p:txBody>
      </p:sp>
      <p:sp>
        <p:nvSpPr>
          <p:cNvPr id="7" name="Platshållare för bildnumm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pPr rtl="0"/>
            <a:fld id="{0A3C37BE-C303-496D-B5CD-85F2937540FC}" type="slidenum">
              <a:rPr lang="sv-SE" noProof="0"/>
              <a:t>‹#›</a:t>
            </a:fld>
            <a:endParaRPr lang="sv-SE"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sv-SE" b="1" i="1" dirty="0">
                <a:latin typeface="Arial" pitchFamily="34" charset="0"/>
                <a:cs typeface="Arial" pitchFamily="34" charset="0"/>
              </a:rPr>
              <a:t>Obs!</a:t>
            </a:r>
          </a:p>
          <a:p>
            <a:pPr rtl="0"/>
            <a:r>
              <a:rPr lang="sv-SE" i="1" dirty="0">
                <a:latin typeface="Arial" pitchFamily="34" charset="0"/>
                <a:cs typeface="Arial" pitchFamily="34" charset="0"/>
              </a:rPr>
              <a:t>För att ändra den infogade bilden i denna bild, markerar du den infogade bilden och tar bort den. Klicka sedan på bildikonen i platshållaren för att infoga din egen bild.</a:t>
            </a:r>
          </a:p>
        </p:txBody>
      </p:sp>
      <p:sp>
        <p:nvSpPr>
          <p:cNvPr id="4" name="Platshållare för bildnummer 3"/>
          <p:cNvSpPr>
            <a:spLocks noGrp="1"/>
          </p:cNvSpPr>
          <p:nvPr>
            <p:ph type="sldNum" sz="quarter" idx="10"/>
          </p:nvPr>
        </p:nvSpPr>
        <p:spPr/>
        <p:txBody>
          <a:bodyPr rtlCol="0"/>
          <a:lstStyle/>
          <a:p>
            <a:pPr rtl="0"/>
            <a:fld id="{0A3C37BE-C303-496D-B5CD-85F2937540FC}" type="slidenum">
              <a:rPr lang="sv-SE" smtClean="0"/>
              <a:t>1</a:t>
            </a:fld>
            <a:endParaRPr lang="sv-SE"/>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10</a:t>
            </a:fld>
            <a:endParaRPr lang="sv-SE"/>
          </a:p>
        </p:txBody>
      </p:sp>
    </p:spTree>
    <p:extLst>
      <p:ext uri="{BB962C8B-B14F-4D97-AF65-F5344CB8AC3E}">
        <p14:creationId xmlns:p14="http://schemas.microsoft.com/office/powerpoint/2010/main" val="268614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11</a:t>
            </a:fld>
            <a:endParaRPr lang="sv-SE"/>
          </a:p>
        </p:txBody>
      </p:sp>
    </p:spTree>
    <p:extLst>
      <p:ext uri="{BB962C8B-B14F-4D97-AF65-F5344CB8AC3E}">
        <p14:creationId xmlns:p14="http://schemas.microsoft.com/office/powerpoint/2010/main" val="268203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12</a:t>
            </a:fld>
            <a:endParaRPr lang="sv-SE"/>
          </a:p>
        </p:txBody>
      </p:sp>
    </p:spTree>
    <p:extLst>
      <p:ext uri="{BB962C8B-B14F-4D97-AF65-F5344CB8AC3E}">
        <p14:creationId xmlns:p14="http://schemas.microsoft.com/office/powerpoint/2010/main" val="151926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13</a:t>
            </a:fld>
            <a:endParaRPr lang="sv-SE"/>
          </a:p>
        </p:txBody>
      </p:sp>
    </p:spTree>
    <p:extLst>
      <p:ext uri="{BB962C8B-B14F-4D97-AF65-F5344CB8AC3E}">
        <p14:creationId xmlns:p14="http://schemas.microsoft.com/office/powerpoint/2010/main" val="72317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14</a:t>
            </a:fld>
            <a:endParaRPr lang="sv-SE"/>
          </a:p>
        </p:txBody>
      </p:sp>
    </p:spTree>
    <p:extLst>
      <p:ext uri="{BB962C8B-B14F-4D97-AF65-F5344CB8AC3E}">
        <p14:creationId xmlns:p14="http://schemas.microsoft.com/office/powerpoint/2010/main" val="1076754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15</a:t>
            </a:fld>
            <a:endParaRPr lang="sv-SE"/>
          </a:p>
        </p:txBody>
      </p:sp>
    </p:spTree>
    <p:extLst>
      <p:ext uri="{BB962C8B-B14F-4D97-AF65-F5344CB8AC3E}">
        <p14:creationId xmlns:p14="http://schemas.microsoft.com/office/powerpoint/2010/main" val="421973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r>
              <a:rPr lang="sv-SE" b="1" i="1">
                <a:latin typeface="Arial" pitchFamily="34" charset="0"/>
                <a:cs typeface="Arial" pitchFamily="34" charset="0"/>
              </a:rPr>
              <a:t>Obs!</a:t>
            </a:r>
          </a:p>
          <a:p>
            <a:pPr rtl="0"/>
            <a:r>
              <a:rPr lang="sv-SE" i="1">
                <a:latin typeface="Arial" pitchFamily="34" charset="0"/>
                <a:cs typeface="Arial" pitchFamily="34" charset="0"/>
              </a:rPr>
              <a:t>För att ändra den infogade bilden i denna bild, markerar du den infogade bilden och tar bort den. Klicka sedan på bildikonen i platshållaren för att infoga din egen bild.</a:t>
            </a:r>
          </a:p>
        </p:txBody>
      </p:sp>
      <p:sp>
        <p:nvSpPr>
          <p:cNvPr id="4" name="Platshållare för bildnummer 3"/>
          <p:cNvSpPr>
            <a:spLocks noGrp="1"/>
          </p:cNvSpPr>
          <p:nvPr>
            <p:ph type="sldNum" sz="quarter" idx="10"/>
          </p:nvPr>
        </p:nvSpPr>
        <p:spPr/>
        <p:txBody>
          <a:bodyPr rtlCol="0"/>
          <a:lstStyle/>
          <a:p>
            <a:pPr rtl="0"/>
            <a:fld id="{0A3C37BE-C303-496D-B5CD-85F2937540FC}" type="slidenum">
              <a:rPr lang="sv-SE" smtClean="0"/>
              <a:t>2</a:t>
            </a:fld>
            <a:endParaRPr lang="sv-SE"/>
          </a:p>
        </p:txBody>
      </p:sp>
    </p:spTree>
    <p:extLst>
      <p:ext uri="{BB962C8B-B14F-4D97-AF65-F5344CB8AC3E}">
        <p14:creationId xmlns:p14="http://schemas.microsoft.com/office/powerpoint/2010/main" val="1308265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3</a:t>
            </a:fld>
            <a:endParaRPr lang="sv-SE"/>
          </a:p>
        </p:txBody>
      </p:sp>
    </p:spTree>
    <p:extLst>
      <p:ext uri="{BB962C8B-B14F-4D97-AF65-F5344CB8AC3E}">
        <p14:creationId xmlns:p14="http://schemas.microsoft.com/office/powerpoint/2010/main" val="144323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4</a:t>
            </a:fld>
            <a:endParaRPr lang="sv-SE"/>
          </a:p>
        </p:txBody>
      </p:sp>
    </p:spTree>
    <p:extLst>
      <p:ext uri="{BB962C8B-B14F-4D97-AF65-F5344CB8AC3E}">
        <p14:creationId xmlns:p14="http://schemas.microsoft.com/office/powerpoint/2010/main" val="2449888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5</a:t>
            </a:fld>
            <a:endParaRPr lang="sv-SE"/>
          </a:p>
        </p:txBody>
      </p:sp>
    </p:spTree>
    <p:extLst>
      <p:ext uri="{BB962C8B-B14F-4D97-AF65-F5344CB8AC3E}">
        <p14:creationId xmlns:p14="http://schemas.microsoft.com/office/powerpoint/2010/main" val="2174913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6</a:t>
            </a:fld>
            <a:endParaRPr lang="sv-SE"/>
          </a:p>
        </p:txBody>
      </p:sp>
    </p:spTree>
    <p:extLst>
      <p:ext uri="{BB962C8B-B14F-4D97-AF65-F5344CB8AC3E}">
        <p14:creationId xmlns:p14="http://schemas.microsoft.com/office/powerpoint/2010/main" val="380468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7</a:t>
            </a:fld>
            <a:endParaRPr lang="sv-SE"/>
          </a:p>
        </p:txBody>
      </p:sp>
    </p:spTree>
    <p:extLst>
      <p:ext uri="{BB962C8B-B14F-4D97-AF65-F5344CB8AC3E}">
        <p14:creationId xmlns:p14="http://schemas.microsoft.com/office/powerpoint/2010/main" val="2068852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8</a:t>
            </a:fld>
            <a:endParaRPr lang="sv-SE"/>
          </a:p>
        </p:txBody>
      </p:sp>
    </p:spTree>
    <p:extLst>
      <p:ext uri="{BB962C8B-B14F-4D97-AF65-F5344CB8AC3E}">
        <p14:creationId xmlns:p14="http://schemas.microsoft.com/office/powerpoint/2010/main" val="3176643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rtlCol="0"/>
          <a:lstStyle/>
          <a:p>
            <a:pPr rtl="0"/>
            <a:endParaRPr lang="sv-SE"/>
          </a:p>
        </p:txBody>
      </p:sp>
      <p:sp>
        <p:nvSpPr>
          <p:cNvPr id="4" name="Platshållare för bildnummer 3"/>
          <p:cNvSpPr>
            <a:spLocks noGrp="1"/>
          </p:cNvSpPr>
          <p:nvPr>
            <p:ph type="sldNum" sz="quarter" idx="5"/>
          </p:nvPr>
        </p:nvSpPr>
        <p:spPr/>
        <p:txBody>
          <a:bodyPr rtlCol="0"/>
          <a:lstStyle/>
          <a:p>
            <a:pPr rtl="0"/>
            <a:fld id="{0A3C37BE-C303-496D-B5CD-85F2937540FC}" type="slidenum">
              <a:rPr lang="sv-SE" smtClean="0"/>
              <a:t>9</a:t>
            </a:fld>
            <a:endParaRPr lang="sv-SE"/>
          </a:p>
        </p:txBody>
      </p:sp>
    </p:spTree>
    <p:extLst>
      <p:ext uri="{BB962C8B-B14F-4D97-AF65-F5344CB8AC3E}">
        <p14:creationId xmlns:p14="http://schemas.microsoft.com/office/powerpoint/2010/main" val="42567685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8" name="Rektangulär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pic>
        <p:nvPicPr>
          <p:cNvPr id="11" name="Bild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Rubrik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sv-SE" noProof="0"/>
              <a:t>Klicka här för att ändra format</a:t>
            </a:r>
          </a:p>
        </p:txBody>
      </p:sp>
      <p:sp>
        <p:nvSpPr>
          <p:cNvPr id="3" name="Underrubrik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SE" noProof="0"/>
              <a:t>Klicka om du vill redigera mall för underrubrikformat</a:t>
            </a:r>
          </a:p>
        </p:txBody>
      </p:sp>
      <p:sp>
        <p:nvSpPr>
          <p:cNvPr id="7" name="Rektangulär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
        <p:nvSpPr>
          <p:cNvPr id="4" name="Platshållare för datum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65113028-07B5-41A9-9AD9-032A28D08739}" type="datetime1">
              <a:rPr lang="sv-SE" noProof="0" smtClean="0"/>
              <a:t>2025-05-23</a:t>
            </a:fld>
            <a:endParaRPr lang="sv-SE" noProof="0"/>
          </a:p>
        </p:txBody>
      </p:sp>
      <p:sp>
        <p:nvSpPr>
          <p:cNvPr id="5" name="Platshållare för sidfot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sv-SE" noProof="0"/>
          </a:p>
        </p:txBody>
      </p:sp>
      <p:sp>
        <p:nvSpPr>
          <p:cNvPr id="6" name="Platshållare för bildnummer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sv-SE" noProof="0" smtClean="0"/>
              <a:pPr rtl="0"/>
              <a:t>‹#›</a:t>
            </a:fld>
            <a:endParaRPr lang="sv-SE"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nchor="b"/>
          <a:lstStyle>
            <a:lvl1pPr>
              <a:defRPr sz="3200"/>
            </a:lvl1pPr>
          </a:lstStyle>
          <a:p>
            <a:pPr rtl="0"/>
            <a:r>
              <a:rPr lang="sv-SE" noProof="0"/>
              <a:t>Klicka här för att ändra format</a:t>
            </a:r>
          </a:p>
        </p:txBody>
      </p:sp>
      <p:sp>
        <p:nvSpPr>
          <p:cNvPr id="4" name="Platshållare för text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Redigera format för bakgrundstext</a:t>
            </a:r>
          </a:p>
        </p:txBody>
      </p:sp>
      <p:sp>
        <p:nvSpPr>
          <p:cNvPr id="3" name="Platshållare för bild 2" descr="En tom platshållare för att lägga till en bild. Klicka på platshållaren och markera bilden du vill lägga till."/>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sv-SE" noProof="0"/>
              <a:t>Klicka på ikonen för att lägga till en bild</a:t>
            </a:r>
          </a:p>
        </p:txBody>
      </p:sp>
      <p:sp>
        <p:nvSpPr>
          <p:cNvPr id="5" name="Platshållare för datum 4"/>
          <p:cNvSpPr>
            <a:spLocks noGrp="1"/>
          </p:cNvSpPr>
          <p:nvPr>
            <p:ph type="dt" sz="half" idx="10"/>
          </p:nvPr>
        </p:nvSpPr>
        <p:spPr/>
        <p:txBody>
          <a:bodyPr rtlCol="0"/>
          <a:lstStyle/>
          <a:p>
            <a:pPr rtl="0"/>
            <a:fld id="{D7E2235E-0005-48CE-86B7-8B8F0354581E}" type="datetime1">
              <a:rPr lang="sv-SE" noProof="0" smtClean="0"/>
              <a:t>2025-05-23</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0FF54DE5-C571-48E8-A5BC-B369434E2F44}" type="slidenum">
              <a:rPr lang="sv-SE" noProof="0"/>
              <a:t>‹#›</a:t>
            </a:fld>
            <a:endParaRPr lang="sv-SE"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p:txBody>
          <a:bodyPr vert="eaVert"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D508E415-8A0E-42BA-A51A-742E1AE2FB15}" type="datetime1">
              <a:rPr lang="sv-SE" noProof="0" smtClean="0"/>
              <a:t>2025-05-23</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0FF54DE5-C571-48E8-A5BC-B369434E2F44}" type="slidenum">
              <a:rPr lang="sv-SE" noProof="0"/>
              <a:t>‹#›</a:t>
            </a:fld>
            <a:endParaRPr lang="sv-SE"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hasCustomPrompt="1"/>
          </p:nvPr>
        </p:nvSpPr>
        <p:spPr>
          <a:xfrm>
            <a:off x="9372600" y="365125"/>
            <a:ext cx="1714500" cy="5811838"/>
          </a:xfrm>
        </p:spPr>
        <p:txBody>
          <a:bodyPr vert="eaVert" rtlCol="0"/>
          <a:lstStyle/>
          <a:p>
            <a:pPr rtl="0"/>
            <a:r>
              <a:rPr lang="sv-SE" noProof="0"/>
              <a:t>Klicka här för att ändra format</a:t>
            </a:r>
          </a:p>
        </p:txBody>
      </p:sp>
      <p:sp>
        <p:nvSpPr>
          <p:cNvPr id="3" name="Platshållare 2 för vertikal text"/>
          <p:cNvSpPr>
            <a:spLocks noGrp="1"/>
          </p:cNvSpPr>
          <p:nvPr>
            <p:ph type="body" orient="vert" idx="1" hasCustomPrompt="1"/>
          </p:nvPr>
        </p:nvSpPr>
        <p:spPr>
          <a:xfrm>
            <a:off x="1104900" y="365125"/>
            <a:ext cx="8098896" cy="5811838"/>
          </a:xfrm>
        </p:spPr>
        <p:txBody>
          <a:bodyPr vert="eaVert"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878943CB-19EE-409C-8966-4D8AF7F75A9E}" type="datetime1">
              <a:rPr lang="sv-SE" noProof="0" smtClean="0"/>
              <a:t>2025-05-23</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0FF54DE5-C571-48E8-A5BC-B369434E2F44}" type="slidenum">
              <a:rPr lang="sv-SE" noProof="0"/>
              <a:t>‹#›</a:t>
            </a:fld>
            <a:endParaRPr lang="sv-SE" noProof="0"/>
          </a:p>
        </p:txBody>
      </p:sp>
      <p:grpSp>
        <p:nvGrpSpPr>
          <p:cNvPr id="7" name="Grupp 6"/>
          <p:cNvGrpSpPr/>
          <p:nvPr/>
        </p:nvGrpSpPr>
        <p:grpSpPr>
          <a:xfrm rot="5400000">
            <a:off x="6514047" y="3228843"/>
            <a:ext cx="5632704" cy="84403"/>
            <a:chOff x="1073150" y="1219201"/>
            <a:chExt cx="10058400" cy="63125"/>
          </a:xfrm>
        </p:grpSpPr>
        <p:cxnSp>
          <p:nvCxnSpPr>
            <p:cNvPr id="8" name="Rak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p:cNvSpPr>
            <a:spLocks noGrp="1"/>
          </p:cNvSpPr>
          <p:nvPr>
            <p:ph idx="1" hasCustomPrompt="1"/>
          </p:nvPr>
        </p:nvSpPr>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datum 3"/>
          <p:cNvSpPr>
            <a:spLocks noGrp="1"/>
          </p:cNvSpPr>
          <p:nvPr>
            <p:ph type="dt" sz="half" idx="10"/>
          </p:nvPr>
        </p:nvSpPr>
        <p:spPr/>
        <p:txBody>
          <a:bodyPr rtlCol="0"/>
          <a:lstStyle/>
          <a:p>
            <a:pPr rtl="0"/>
            <a:fld id="{CFB3C300-7320-4F89-B635-BCCAD643BA0B}" type="datetime1">
              <a:rPr lang="sv-SE" noProof="0" smtClean="0"/>
              <a:t>2025-05-23</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0FF54DE5-C571-48E8-A5BC-B369434E2F44}" type="slidenum">
              <a:rPr lang="sv-SE" noProof="0"/>
              <a:t>‹#›</a:t>
            </a:fld>
            <a:endParaRPr lang="sv-SE"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ubrikbild med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sv-SE" noProof="0"/>
              <a:t>Klicka här för att ändra format</a:t>
            </a:r>
          </a:p>
        </p:txBody>
      </p:sp>
      <p:sp>
        <p:nvSpPr>
          <p:cNvPr id="3" name="Underrubrik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sv-SE" noProof="0"/>
              <a:t>Klicka om du vill redigera mall för underrubrikformat</a:t>
            </a:r>
          </a:p>
        </p:txBody>
      </p:sp>
      <p:sp>
        <p:nvSpPr>
          <p:cNvPr id="11" name="Platshållare för bild 10" descr="En tom platshållare för att lägga till en bild. Klicka på platshållaren och markera bilden du vill lägga till."/>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sv-SE" noProof="0"/>
              <a:t>Klicka på ikonen för att lägga till en bild</a:t>
            </a:r>
          </a:p>
        </p:txBody>
      </p:sp>
      <p:sp>
        <p:nvSpPr>
          <p:cNvPr id="8" name="Rektangulär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grpSp>
        <p:nvGrpSpPr>
          <p:cNvPr id="14" name="Grupp 13"/>
          <p:cNvGrpSpPr/>
          <p:nvPr/>
        </p:nvGrpSpPr>
        <p:grpSpPr>
          <a:xfrm>
            <a:off x="0" y="1143000"/>
            <a:ext cx="12192000" cy="63125"/>
            <a:chOff x="507492" y="1501519"/>
            <a:chExt cx="8129016" cy="63125"/>
          </a:xfrm>
        </p:grpSpPr>
        <p:cxnSp>
          <p:nvCxnSpPr>
            <p:cNvPr id="15" name="Rak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Bild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upp 12"/>
          <p:cNvGrpSpPr/>
          <p:nvPr/>
        </p:nvGrpSpPr>
        <p:grpSpPr>
          <a:xfrm rot="10800000">
            <a:off x="0" y="5645510"/>
            <a:ext cx="12192000" cy="63125"/>
            <a:chOff x="507492" y="1501519"/>
            <a:chExt cx="8129016" cy="63125"/>
          </a:xfrm>
        </p:grpSpPr>
        <p:cxnSp>
          <p:nvCxnSpPr>
            <p:cNvPr id="17" name="Rak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ktangulär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grpSp>
        <p:nvGrpSpPr>
          <p:cNvPr id="8" name="Grupp 7"/>
          <p:cNvGrpSpPr/>
          <p:nvPr/>
        </p:nvGrpSpPr>
        <p:grpSpPr>
          <a:xfrm>
            <a:off x="0" y="2514600"/>
            <a:ext cx="12192000" cy="3194035"/>
            <a:chOff x="647402" y="2514600"/>
            <a:chExt cx="10838688" cy="3194035"/>
          </a:xfrm>
        </p:grpSpPr>
        <p:grpSp>
          <p:nvGrpSpPr>
            <p:cNvPr id="9" name="Grupp 8"/>
            <p:cNvGrpSpPr/>
            <p:nvPr/>
          </p:nvGrpSpPr>
          <p:grpSpPr>
            <a:xfrm>
              <a:off x="647402" y="2514600"/>
              <a:ext cx="10838688" cy="63125"/>
              <a:chOff x="507492" y="1501519"/>
              <a:chExt cx="8129016" cy="63125"/>
            </a:xfrm>
          </p:grpSpPr>
          <p:cxnSp>
            <p:nvCxnSpPr>
              <p:cNvPr id="14" name="Rak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ktangulär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sv-SE" noProof="0"/>
            </a:p>
          </p:txBody>
        </p:sp>
        <p:grpSp>
          <p:nvGrpSpPr>
            <p:cNvPr id="11" name="Grupp 10"/>
            <p:cNvGrpSpPr/>
            <p:nvPr/>
          </p:nvGrpSpPr>
          <p:grpSpPr>
            <a:xfrm rot="10800000">
              <a:off x="647402" y="5645510"/>
              <a:ext cx="10838688" cy="63125"/>
              <a:chOff x="507492" y="1501519"/>
              <a:chExt cx="8129016" cy="63125"/>
            </a:xfrm>
          </p:grpSpPr>
          <p:cxnSp>
            <p:nvCxnSpPr>
              <p:cNvPr id="12" name="Rak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Bild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Rubrik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sv-SE" noProof="0"/>
              <a:t>Klicka här för att ändra format</a:t>
            </a:r>
          </a:p>
        </p:txBody>
      </p:sp>
      <p:sp>
        <p:nvSpPr>
          <p:cNvPr id="3" name="Platshållare för text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sv-SE" noProof="0"/>
              <a:t>Redigera format för bakgrundstext</a:t>
            </a:r>
          </a:p>
        </p:txBody>
      </p:sp>
      <p:sp>
        <p:nvSpPr>
          <p:cNvPr id="4" name="Platshållare för datum 3"/>
          <p:cNvSpPr>
            <a:spLocks noGrp="1"/>
          </p:cNvSpPr>
          <p:nvPr>
            <p:ph type="dt" sz="half" idx="10"/>
          </p:nvPr>
        </p:nvSpPr>
        <p:spPr/>
        <p:txBody>
          <a:bodyPr rtlCol="0"/>
          <a:lstStyle/>
          <a:p>
            <a:pPr rtl="0"/>
            <a:fld id="{FDF5F656-2F53-4B53-8FF2-000FCE19C158}" type="datetime1">
              <a:rPr lang="sv-SE" noProof="0" smtClean="0"/>
              <a:t>2025-05-23</a:t>
            </a:fld>
            <a:endParaRPr lang="sv-SE" noProof="0"/>
          </a:p>
        </p:txBody>
      </p:sp>
      <p:sp>
        <p:nvSpPr>
          <p:cNvPr id="5" name="Platshållare för sidfot 4"/>
          <p:cNvSpPr>
            <a:spLocks noGrp="1"/>
          </p:cNvSpPr>
          <p:nvPr>
            <p:ph type="ftr" sz="quarter" idx="11"/>
          </p:nvPr>
        </p:nvSpPr>
        <p:spPr/>
        <p:txBody>
          <a:bodyPr rtlCol="0"/>
          <a:lstStyle/>
          <a:p>
            <a:pPr rtl="0"/>
            <a:endParaRPr lang="sv-SE" noProof="0"/>
          </a:p>
        </p:txBody>
      </p:sp>
      <p:sp>
        <p:nvSpPr>
          <p:cNvPr id="6" name="Platshållare för bildnummer 5"/>
          <p:cNvSpPr>
            <a:spLocks noGrp="1"/>
          </p:cNvSpPr>
          <p:nvPr>
            <p:ph type="sldNum" sz="quarter" idx="12"/>
          </p:nvPr>
        </p:nvSpPr>
        <p:spPr/>
        <p:txBody>
          <a:bodyPr rtlCol="0"/>
          <a:lstStyle/>
          <a:p>
            <a:pPr rtl="0"/>
            <a:fld id="{0FF54DE5-C571-48E8-A5BC-B369434E2F44}" type="slidenum">
              <a:rPr lang="sv-SE" noProof="0"/>
              <a:t>‹#›</a:t>
            </a:fld>
            <a:endParaRPr lang="sv-SE"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innehåll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4" name="Platshållare för innehåll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datum 4"/>
          <p:cNvSpPr>
            <a:spLocks noGrp="1"/>
          </p:cNvSpPr>
          <p:nvPr>
            <p:ph type="dt" sz="half" idx="10"/>
          </p:nvPr>
        </p:nvSpPr>
        <p:spPr/>
        <p:txBody>
          <a:bodyPr rtlCol="0"/>
          <a:lstStyle/>
          <a:p>
            <a:pPr rtl="0"/>
            <a:fld id="{C5AE874D-4230-4D3E-A72A-9FFF837D99DD}" type="datetime1">
              <a:rPr lang="sv-SE" noProof="0" smtClean="0"/>
              <a:t>2025-05-23</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0FF54DE5-C571-48E8-A5BC-B369434E2F44}" type="slidenum">
              <a:rPr lang="sv-SE" noProof="0"/>
              <a:t>‹#›</a:t>
            </a:fld>
            <a:endParaRPr lang="sv-SE"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text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4" name="Platshållare för innehåll 3"/>
          <p:cNvSpPr>
            <a:spLocks noGrp="1"/>
          </p:cNvSpPr>
          <p:nvPr>
            <p:ph sz="half" idx="2" hasCustomPrompt="1"/>
          </p:nvPr>
        </p:nvSpPr>
        <p:spPr>
          <a:xfrm>
            <a:off x="1104900" y="2424112"/>
            <a:ext cx="4919472" cy="3748088"/>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text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noProof="0"/>
              <a:t>Redigera format för bakgrundstext</a:t>
            </a:r>
          </a:p>
        </p:txBody>
      </p:sp>
      <p:sp>
        <p:nvSpPr>
          <p:cNvPr id="6" name="Platshållare för innehåll 5"/>
          <p:cNvSpPr>
            <a:spLocks noGrp="1"/>
          </p:cNvSpPr>
          <p:nvPr>
            <p:ph sz="quarter" idx="4" hasCustomPrompt="1"/>
          </p:nvPr>
        </p:nvSpPr>
        <p:spPr>
          <a:xfrm>
            <a:off x="6166110" y="2424112"/>
            <a:ext cx="4919472" cy="3748088"/>
          </a:xfrm>
        </p:spPr>
        <p:txBody>
          <a:bodyPr rtlCol="0"/>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7" name="Platshållare för datum 6"/>
          <p:cNvSpPr>
            <a:spLocks noGrp="1"/>
          </p:cNvSpPr>
          <p:nvPr>
            <p:ph type="dt" sz="half" idx="10"/>
          </p:nvPr>
        </p:nvSpPr>
        <p:spPr/>
        <p:txBody>
          <a:bodyPr rtlCol="0"/>
          <a:lstStyle/>
          <a:p>
            <a:pPr rtl="0"/>
            <a:fld id="{2A3A8D99-D178-4F4D-BD2E-A2BECB38C21C}" type="datetime1">
              <a:rPr lang="sv-SE" noProof="0" smtClean="0"/>
              <a:t>2025-05-23</a:t>
            </a:fld>
            <a:endParaRPr lang="sv-SE" noProof="0"/>
          </a:p>
        </p:txBody>
      </p:sp>
      <p:sp>
        <p:nvSpPr>
          <p:cNvPr id="8" name="Platshållare för sidfot 7"/>
          <p:cNvSpPr>
            <a:spLocks noGrp="1"/>
          </p:cNvSpPr>
          <p:nvPr>
            <p:ph type="ftr" sz="quarter" idx="11"/>
          </p:nvPr>
        </p:nvSpPr>
        <p:spPr/>
        <p:txBody>
          <a:bodyPr rtlCol="0"/>
          <a:lstStyle/>
          <a:p>
            <a:pPr rtl="0"/>
            <a:endParaRPr lang="sv-SE" noProof="0"/>
          </a:p>
        </p:txBody>
      </p:sp>
      <p:sp>
        <p:nvSpPr>
          <p:cNvPr id="9" name="Platshållare för bildnummer 8"/>
          <p:cNvSpPr>
            <a:spLocks noGrp="1"/>
          </p:cNvSpPr>
          <p:nvPr>
            <p:ph type="sldNum" sz="quarter" idx="12"/>
          </p:nvPr>
        </p:nvSpPr>
        <p:spPr/>
        <p:txBody>
          <a:bodyPr rtlCol="0"/>
          <a:lstStyle/>
          <a:p>
            <a:pPr rtl="0"/>
            <a:fld id="{0FF54DE5-C571-48E8-A5BC-B369434E2F44}" type="slidenum">
              <a:rPr lang="sv-SE" noProof="0"/>
              <a:t>‹#›</a:t>
            </a:fld>
            <a:endParaRPr lang="sv-SE"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lstStyle/>
          <a:p>
            <a:pPr rtl="0"/>
            <a:r>
              <a:rPr lang="sv-SE" noProof="0"/>
              <a:t>Klicka här för att ändra format</a:t>
            </a:r>
          </a:p>
        </p:txBody>
      </p:sp>
      <p:sp>
        <p:nvSpPr>
          <p:cNvPr id="3" name="Platshållare för datum 2"/>
          <p:cNvSpPr>
            <a:spLocks noGrp="1"/>
          </p:cNvSpPr>
          <p:nvPr>
            <p:ph type="dt" sz="half" idx="10"/>
          </p:nvPr>
        </p:nvSpPr>
        <p:spPr/>
        <p:txBody>
          <a:bodyPr rtlCol="0"/>
          <a:lstStyle/>
          <a:p>
            <a:pPr rtl="0"/>
            <a:fld id="{26565F61-FB51-45BA-917C-E14E59AA026D}" type="datetime1">
              <a:rPr lang="sv-SE" noProof="0" smtClean="0"/>
              <a:t>2025-05-23</a:t>
            </a:fld>
            <a:endParaRPr lang="sv-SE" noProof="0"/>
          </a:p>
        </p:txBody>
      </p:sp>
      <p:sp>
        <p:nvSpPr>
          <p:cNvPr id="4" name="Platshållare för sidfot 3"/>
          <p:cNvSpPr>
            <a:spLocks noGrp="1"/>
          </p:cNvSpPr>
          <p:nvPr>
            <p:ph type="ftr" sz="quarter" idx="11"/>
          </p:nvPr>
        </p:nvSpPr>
        <p:spPr/>
        <p:txBody>
          <a:bodyPr rtlCol="0"/>
          <a:lstStyle/>
          <a:p>
            <a:pPr rtl="0"/>
            <a:endParaRPr lang="sv-SE" noProof="0"/>
          </a:p>
        </p:txBody>
      </p:sp>
      <p:sp>
        <p:nvSpPr>
          <p:cNvPr id="5" name="Platshållare för bildnummer 4"/>
          <p:cNvSpPr>
            <a:spLocks noGrp="1"/>
          </p:cNvSpPr>
          <p:nvPr>
            <p:ph type="sldNum" sz="quarter" idx="12"/>
          </p:nvPr>
        </p:nvSpPr>
        <p:spPr/>
        <p:txBody>
          <a:bodyPr rtlCol="0"/>
          <a:lstStyle/>
          <a:p>
            <a:pPr rtl="0"/>
            <a:fld id="{0FF54DE5-C571-48E8-A5BC-B369434E2F44}" type="slidenum">
              <a:rPr lang="sv-SE" noProof="0"/>
              <a:t>‹#›</a:t>
            </a:fld>
            <a:endParaRPr lang="sv-SE"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rtlCol="0"/>
          <a:lstStyle/>
          <a:p>
            <a:pPr rtl="0"/>
            <a:fld id="{4EC35CE3-B742-4A75-B162-0D9BDE109534}" type="datetime1">
              <a:rPr lang="sv-SE" noProof="0" smtClean="0"/>
              <a:t>2025-05-23</a:t>
            </a:fld>
            <a:endParaRPr lang="sv-SE" noProof="0"/>
          </a:p>
        </p:txBody>
      </p:sp>
      <p:sp>
        <p:nvSpPr>
          <p:cNvPr id="3" name="Platshållare för sidfot 2"/>
          <p:cNvSpPr>
            <a:spLocks noGrp="1"/>
          </p:cNvSpPr>
          <p:nvPr>
            <p:ph type="ftr" sz="quarter" idx="11"/>
          </p:nvPr>
        </p:nvSpPr>
        <p:spPr/>
        <p:txBody>
          <a:bodyPr rtlCol="0"/>
          <a:lstStyle/>
          <a:p>
            <a:pPr rtl="0"/>
            <a:endParaRPr lang="sv-SE" noProof="0"/>
          </a:p>
        </p:txBody>
      </p:sp>
      <p:sp>
        <p:nvSpPr>
          <p:cNvPr id="4" name="Platshållare för bildnummer 3"/>
          <p:cNvSpPr>
            <a:spLocks noGrp="1"/>
          </p:cNvSpPr>
          <p:nvPr>
            <p:ph type="sldNum" sz="quarter" idx="12"/>
          </p:nvPr>
        </p:nvSpPr>
        <p:spPr/>
        <p:txBody>
          <a:bodyPr rtlCol="0"/>
          <a:lstStyle/>
          <a:p>
            <a:pPr rtl="0"/>
            <a:fld id="{0FF54DE5-C571-48E8-A5BC-B369434E2F44}" type="slidenum">
              <a:rPr lang="sv-SE" noProof="0"/>
              <a:t>‹#›</a:t>
            </a:fld>
            <a:endParaRPr lang="sv-SE"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rtlCol="0" anchor="b"/>
          <a:lstStyle>
            <a:lvl1pPr>
              <a:defRPr sz="3200"/>
            </a:lvl1pPr>
          </a:lstStyle>
          <a:p>
            <a:pPr rtl="0"/>
            <a:r>
              <a:rPr lang="sv-SE" noProof="0"/>
              <a:t>Klicka här för att ändra format</a:t>
            </a:r>
          </a:p>
        </p:txBody>
      </p:sp>
      <p:sp>
        <p:nvSpPr>
          <p:cNvPr id="4" name="Platshållare för text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sv-SE" noProof="0"/>
              <a:t>Redigera format för bakgrundstext</a:t>
            </a:r>
          </a:p>
        </p:txBody>
      </p:sp>
      <p:sp>
        <p:nvSpPr>
          <p:cNvPr id="3" name="Platshållare för innehåll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p:txBody>
      </p:sp>
      <p:sp>
        <p:nvSpPr>
          <p:cNvPr id="5" name="Platshållare för datum 4"/>
          <p:cNvSpPr>
            <a:spLocks noGrp="1"/>
          </p:cNvSpPr>
          <p:nvPr>
            <p:ph type="dt" sz="half" idx="10"/>
          </p:nvPr>
        </p:nvSpPr>
        <p:spPr/>
        <p:txBody>
          <a:bodyPr rtlCol="0"/>
          <a:lstStyle/>
          <a:p>
            <a:pPr rtl="0"/>
            <a:fld id="{184D8DB7-B9AD-4CD5-99CA-475FACFF0479}" type="datetime1">
              <a:rPr lang="sv-SE" noProof="0" smtClean="0"/>
              <a:t>2025-05-23</a:t>
            </a:fld>
            <a:endParaRPr lang="sv-SE" noProof="0"/>
          </a:p>
        </p:txBody>
      </p:sp>
      <p:sp>
        <p:nvSpPr>
          <p:cNvPr id="6" name="Platshållare för sidfot 5"/>
          <p:cNvSpPr>
            <a:spLocks noGrp="1"/>
          </p:cNvSpPr>
          <p:nvPr>
            <p:ph type="ftr" sz="quarter" idx="11"/>
          </p:nvPr>
        </p:nvSpPr>
        <p:spPr/>
        <p:txBody>
          <a:bodyPr rtlCol="0"/>
          <a:lstStyle/>
          <a:p>
            <a:pPr rtl="0"/>
            <a:endParaRPr lang="sv-SE" noProof="0"/>
          </a:p>
        </p:txBody>
      </p:sp>
      <p:sp>
        <p:nvSpPr>
          <p:cNvPr id="7" name="Platshållare för bildnummer 6"/>
          <p:cNvSpPr>
            <a:spLocks noGrp="1"/>
          </p:cNvSpPr>
          <p:nvPr>
            <p:ph type="sldNum" sz="quarter" idx="12"/>
          </p:nvPr>
        </p:nvSpPr>
        <p:spPr/>
        <p:txBody>
          <a:bodyPr rtlCol="0"/>
          <a:lstStyle/>
          <a:p>
            <a:pPr rtl="0"/>
            <a:fld id="{0FF54DE5-C571-48E8-A5BC-B369434E2F44}" type="slidenum">
              <a:rPr lang="sv-SE" noProof="0"/>
              <a:t>‹#›</a:t>
            </a:fld>
            <a:endParaRPr lang="sv-SE"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sv-SE" noProof="0"/>
              <a:t>Klicka här för att ändra format</a:t>
            </a:r>
          </a:p>
        </p:txBody>
      </p:sp>
      <p:sp>
        <p:nvSpPr>
          <p:cNvPr id="3" name="Platshållare för text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sv-SE" noProof="0"/>
              <a:t>Redigera format för bakgrundstext</a:t>
            </a:r>
          </a:p>
          <a:p>
            <a:pPr lvl="1" rtl="0"/>
            <a:r>
              <a:rPr lang="sv-SE" noProof="0"/>
              <a:t>Nivå två</a:t>
            </a:r>
          </a:p>
          <a:p>
            <a:pPr lvl="2" rtl="0"/>
            <a:r>
              <a:rPr lang="sv-SE" noProof="0"/>
              <a:t>Nivå tre</a:t>
            </a:r>
          </a:p>
          <a:p>
            <a:pPr lvl="3" rtl="0"/>
            <a:r>
              <a:rPr lang="sv-SE" noProof="0"/>
              <a:t>Nivå fyra</a:t>
            </a:r>
          </a:p>
          <a:p>
            <a:pPr lvl="4" rtl="0"/>
            <a:r>
              <a:rPr lang="sv-SE" noProof="0"/>
              <a:t>Nivå fem</a:t>
            </a:r>
          </a:p>
          <a:p>
            <a:pPr lvl="5" rtl="0"/>
            <a:r>
              <a:rPr lang="sv-SE" noProof="0"/>
              <a:t>Nivå sex</a:t>
            </a:r>
          </a:p>
          <a:p>
            <a:pPr lvl="6" rtl="0"/>
            <a:r>
              <a:rPr lang="sv-SE" noProof="0"/>
              <a:t>Nivå sju</a:t>
            </a:r>
          </a:p>
          <a:p>
            <a:pPr lvl="7" rtl="0"/>
            <a:r>
              <a:rPr lang="sv-SE" noProof="0"/>
              <a:t>Nivå åtta</a:t>
            </a:r>
          </a:p>
          <a:p>
            <a:pPr lvl="8" rtl="0"/>
            <a:r>
              <a:rPr lang="sv-SE" noProof="0"/>
              <a:t>Nivå nio</a:t>
            </a:r>
          </a:p>
        </p:txBody>
      </p:sp>
      <p:sp>
        <p:nvSpPr>
          <p:cNvPr id="4" name="Platshållare för datum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pPr rtl="0"/>
            <a:fld id="{31AEC52C-237A-4B64-8B49-6184BF027874}" type="datetime1">
              <a:rPr lang="sv-SE" noProof="0" smtClean="0"/>
              <a:t>2025-05-23</a:t>
            </a:fld>
            <a:endParaRPr lang="sv-SE" noProof="0"/>
          </a:p>
        </p:txBody>
      </p:sp>
      <p:sp>
        <p:nvSpPr>
          <p:cNvPr id="5" name="Platshållare för sidfot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pPr rtl="0"/>
            <a:endParaRPr lang="sv-SE" noProof="0"/>
          </a:p>
        </p:txBody>
      </p:sp>
      <p:sp>
        <p:nvSpPr>
          <p:cNvPr id="6" name="Platshållare för bildnumm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pPr rtl="0"/>
            <a:fld id="{0FF54DE5-C571-48E8-A5BC-B369434E2F44}" type="slidenum">
              <a:rPr lang="sv-SE" noProof="0" smtClean="0"/>
              <a:pPr rtl="0"/>
              <a:t>‹#›</a:t>
            </a:fld>
            <a:endParaRPr lang="sv-SE" noProof="0"/>
          </a:p>
        </p:txBody>
      </p:sp>
      <p:grpSp>
        <p:nvGrpSpPr>
          <p:cNvPr id="15" name="Grupp 14"/>
          <p:cNvGrpSpPr/>
          <p:nvPr/>
        </p:nvGrpSpPr>
        <p:grpSpPr>
          <a:xfrm>
            <a:off x="1103376" y="1219201"/>
            <a:ext cx="9985248" cy="84403"/>
            <a:chOff x="1073150" y="1219201"/>
            <a:chExt cx="10058400" cy="63125"/>
          </a:xfrm>
        </p:grpSpPr>
        <p:cxnSp>
          <p:nvCxnSpPr>
            <p:cNvPr id="13" name="Rak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a:xfrm>
            <a:off x="1074420" y="2481438"/>
            <a:ext cx="6934852" cy="2219691"/>
          </a:xfrm>
        </p:spPr>
        <p:txBody>
          <a:bodyPr rtlCol="0" anchor="ctr">
            <a:normAutofit/>
          </a:bodyPr>
          <a:lstStyle/>
          <a:p>
            <a:r>
              <a:rPr lang="sv-SE" sz="3600" b="1" dirty="0">
                <a:latin typeface="Arial" panose="020B0604020202020204" pitchFamily="34" charset="0"/>
                <a:cs typeface="Arial" panose="020B0604020202020204" pitchFamily="34" charset="0"/>
              </a:rPr>
              <a:t>Vänsterpartiet Vallentunas kommunplan 2026-2028  </a:t>
            </a:r>
            <a:br>
              <a:rPr lang="sv-SE" sz="28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 </a:t>
            </a:r>
          </a:p>
        </p:txBody>
      </p:sp>
      <p:sp>
        <p:nvSpPr>
          <p:cNvPr id="7" name="Underrubrik 6"/>
          <p:cNvSpPr>
            <a:spLocks noGrp="1"/>
          </p:cNvSpPr>
          <p:nvPr>
            <p:ph type="subTitle" idx="1"/>
          </p:nvPr>
        </p:nvSpPr>
        <p:spPr>
          <a:xfrm>
            <a:off x="1104900" y="4511784"/>
            <a:ext cx="5583283" cy="530479"/>
          </a:xfrm>
        </p:spPr>
        <p:txBody>
          <a:bodyPr rtlCol="0">
            <a:normAutofit/>
          </a:bodyPr>
          <a:lstStyle/>
          <a:p>
            <a:r>
              <a:rPr lang="sv-SE" sz="2400" dirty="0">
                <a:latin typeface="Arial" panose="020B0604020202020204" pitchFamily="34" charset="0"/>
                <a:cs typeface="Arial" panose="020B0604020202020204" pitchFamily="34" charset="0"/>
              </a:rPr>
              <a:t>Ett inkluderande Vallentuna</a:t>
            </a:r>
          </a:p>
        </p:txBody>
      </p:sp>
      <p:pic>
        <p:nvPicPr>
          <p:cNvPr id="2" name="image1.jpg">
            <a:extLst>
              <a:ext uri="{FF2B5EF4-FFF2-40B4-BE49-F238E27FC236}">
                <a16:creationId xmlns:a16="http://schemas.microsoft.com/office/drawing/2014/main" id="{180E4DAC-9093-3AD6-3DCE-931D928D5D60}"/>
              </a:ext>
            </a:extLst>
          </p:cNvPr>
          <p:cNvPicPr/>
          <p:nvPr/>
        </p:nvPicPr>
        <p:blipFill>
          <a:blip r:embed="rId3"/>
          <a:srcRect/>
          <a:stretch>
            <a:fillRect/>
          </a:stretch>
        </p:blipFill>
        <p:spPr>
          <a:xfrm>
            <a:off x="8009272" y="1675807"/>
            <a:ext cx="3167380" cy="3160395"/>
          </a:xfrm>
          <a:prstGeom prst="rect">
            <a:avLst/>
          </a:prstGeom>
          <a:ln/>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48598" y="-12357"/>
            <a:ext cx="9980682" cy="1096962"/>
          </a:xfrm>
        </p:spPr>
        <p:txBody>
          <a:bodyPr rtlCol="0">
            <a:normAutofit/>
          </a:bodyPr>
          <a:lstStyle/>
          <a:p>
            <a:pPr>
              <a:spcBef>
                <a:spcPts val="2000"/>
              </a:spcBef>
              <a:spcAft>
                <a:spcPts val="300"/>
              </a:spcAft>
            </a:pPr>
            <a:r>
              <a:rPr lang="sv-SE" b="1" dirty="0">
                <a:effectLst/>
                <a:latin typeface="Arial" panose="020B0604020202020204" pitchFamily="34" charset="0"/>
                <a:ea typeface="Times New Roman" panose="02020603050405020304" pitchFamily="18" charset="0"/>
                <a:cs typeface="Arial" panose="020B0604020202020204" pitchFamily="34" charset="0"/>
              </a:rPr>
              <a:t>Vård och omsorg</a:t>
            </a:r>
          </a:p>
        </p:txBody>
      </p:sp>
      <p:sp>
        <p:nvSpPr>
          <p:cNvPr id="4" name="Platshållare för text 3"/>
          <p:cNvSpPr>
            <a:spLocks noGrp="1"/>
          </p:cNvSpPr>
          <p:nvPr>
            <p:ph type="body" sz="half" idx="2"/>
          </p:nvPr>
        </p:nvSpPr>
        <p:spPr>
          <a:xfrm>
            <a:off x="1045029" y="1507524"/>
            <a:ext cx="5339588" cy="5050030"/>
          </a:xfrm>
        </p:spPr>
        <p:txBody>
          <a:bodyPr rtlCol="0">
            <a:normAutofit lnSpcReduction="10000"/>
          </a:bodyPr>
          <a:lstStyle/>
          <a:p>
            <a:pPr>
              <a:spcAft>
                <a:spcPts val="600"/>
              </a:spcAft>
            </a:pPr>
            <a:r>
              <a:rPr lang="sv-SE" sz="2600" dirty="0">
                <a:effectLst/>
                <a:latin typeface="Arial" panose="020B0604020202020204" pitchFamily="34" charset="0"/>
                <a:cs typeface="Arial" panose="020B0604020202020204" pitchFamily="34" charset="0"/>
              </a:rPr>
              <a:t>Trygghetsboenden ska ha personal </a:t>
            </a:r>
            <a:r>
              <a:rPr lang="sv-SE" sz="2600" dirty="0" err="1">
                <a:effectLst/>
                <a:latin typeface="Arial" panose="020B0604020202020204" pitchFamily="34" charset="0"/>
                <a:cs typeface="Arial" panose="020B0604020202020204" pitchFamily="34" charset="0"/>
              </a:rPr>
              <a:t>pa</a:t>
            </a:r>
            <a:r>
              <a:rPr lang="sv-SE" sz="2600" dirty="0">
                <a:effectLst/>
                <a:latin typeface="Arial" panose="020B0604020202020204" pitchFamily="34" charset="0"/>
                <a:cs typeface="Arial" panose="020B0604020202020204" pitchFamily="34" charset="0"/>
              </a:rPr>
              <a:t>̊ plats och </a:t>
            </a:r>
            <a:r>
              <a:rPr lang="sv-SE" sz="2600" dirty="0" err="1">
                <a:effectLst/>
                <a:latin typeface="Arial" panose="020B0604020202020204" pitchFamily="34" charset="0"/>
                <a:cs typeface="Arial" panose="020B0604020202020204" pitchFamily="34" charset="0"/>
              </a:rPr>
              <a:t>möjlighet</a:t>
            </a:r>
            <a:r>
              <a:rPr lang="sv-SE" sz="2600" dirty="0">
                <a:effectLst/>
                <a:latin typeface="Arial" panose="020B0604020202020204" pitchFamily="34" charset="0"/>
                <a:cs typeface="Arial" panose="020B0604020202020204" pitchFamily="34" charset="0"/>
              </a:rPr>
              <a:t> till social samvaro. </a:t>
            </a:r>
          </a:p>
          <a:p>
            <a:pPr>
              <a:spcAft>
                <a:spcPts val="600"/>
              </a:spcAft>
            </a:pPr>
            <a:r>
              <a:rPr lang="sv-SE" sz="2600" dirty="0">
                <a:effectLst/>
                <a:latin typeface="Arial" panose="020B0604020202020204" pitchFamily="34" charset="0"/>
                <a:cs typeface="Arial" panose="020B0604020202020204" pitchFamily="34" charset="0"/>
              </a:rPr>
              <a:t>Den personal som arbetar inom </a:t>
            </a:r>
            <a:r>
              <a:rPr lang="sv-SE" sz="2600" dirty="0" err="1">
                <a:effectLst/>
                <a:latin typeface="Arial" panose="020B0604020202020204" pitchFamily="34" charset="0"/>
                <a:cs typeface="Arial" panose="020B0604020202020204" pitchFamily="34" charset="0"/>
              </a:rPr>
              <a:t>vård</a:t>
            </a:r>
            <a:r>
              <a:rPr lang="sv-SE" sz="2600" dirty="0">
                <a:effectLst/>
                <a:latin typeface="Arial" panose="020B0604020202020204" pitchFamily="34" charset="0"/>
                <a:cs typeface="Arial" panose="020B0604020202020204" pitchFamily="34" charset="0"/>
              </a:rPr>
              <a:t> och omsorg ska i </a:t>
            </a:r>
            <a:r>
              <a:rPr lang="sv-SE" sz="2600" dirty="0" err="1">
                <a:effectLst/>
                <a:latin typeface="Arial" panose="020B0604020202020204" pitchFamily="34" charset="0"/>
                <a:cs typeface="Arial" panose="020B0604020202020204" pitchFamily="34" charset="0"/>
              </a:rPr>
              <a:t>första</a:t>
            </a:r>
            <a:r>
              <a:rPr lang="sv-SE" sz="2600" dirty="0">
                <a:effectLst/>
                <a:latin typeface="Arial" panose="020B0604020202020204" pitchFamily="34" charset="0"/>
                <a:cs typeface="Arial" panose="020B0604020202020204" pitchFamily="34" charset="0"/>
              </a:rPr>
              <a:t> hand vara </a:t>
            </a:r>
            <a:r>
              <a:rPr lang="sv-SE" sz="2600" dirty="0" err="1">
                <a:effectLst/>
                <a:latin typeface="Arial" panose="020B0604020202020204" pitchFamily="34" charset="0"/>
                <a:cs typeface="Arial" panose="020B0604020202020204" pitchFamily="34" charset="0"/>
              </a:rPr>
              <a:t>anställda</a:t>
            </a:r>
            <a:r>
              <a:rPr lang="sv-SE" sz="2600" dirty="0">
                <a:effectLst/>
                <a:latin typeface="Arial" panose="020B0604020202020204" pitchFamily="34" charset="0"/>
                <a:cs typeface="Arial" panose="020B0604020202020204" pitchFamily="34" charset="0"/>
              </a:rPr>
              <a:t> </a:t>
            </a:r>
            <a:r>
              <a:rPr lang="sv-SE" sz="2600" dirty="0" err="1">
                <a:effectLst/>
                <a:latin typeface="Arial" panose="020B0604020202020204" pitchFamily="34" charset="0"/>
                <a:cs typeface="Arial" panose="020B0604020202020204" pitchFamily="34" charset="0"/>
              </a:rPr>
              <a:t>pa</a:t>
            </a:r>
            <a:r>
              <a:rPr lang="sv-SE" sz="2600" dirty="0">
                <a:effectLst/>
                <a:latin typeface="Arial" panose="020B0604020202020204" pitchFamily="34" charset="0"/>
                <a:cs typeface="Arial" panose="020B0604020202020204" pitchFamily="34" charset="0"/>
              </a:rPr>
              <a:t>̊ heltid.</a:t>
            </a:r>
            <a:endParaRPr lang="sv-SE" sz="2600" dirty="0">
              <a:latin typeface="Arial" panose="020B0604020202020204" pitchFamily="34" charset="0"/>
              <a:cs typeface="Arial" panose="020B0604020202020204" pitchFamily="34" charset="0"/>
            </a:endParaRPr>
          </a:p>
          <a:p>
            <a:pPr>
              <a:spcAft>
                <a:spcPts val="600"/>
              </a:spcAft>
            </a:pPr>
            <a:r>
              <a:rPr lang="sv-SE" sz="2600" dirty="0" err="1">
                <a:effectLst/>
                <a:latin typeface="Arial" panose="020B0604020202020204" pitchFamily="34" charset="0"/>
                <a:cs typeface="Arial" panose="020B0604020202020204" pitchFamily="34" charset="0"/>
              </a:rPr>
              <a:t>Träffpunkten</a:t>
            </a:r>
            <a:r>
              <a:rPr lang="sv-SE" sz="2600" dirty="0">
                <a:effectLst/>
                <a:latin typeface="Arial" panose="020B0604020202020204" pitchFamily="34" charset="0"/>
                <a:cs typeface="Arial" panose="020B0604020202020204" pitchFamily="34" charset="0"/>
              </a:rPr>
              <a:t> i Vallentuna </a:t>
            </a:r>
            <a:r>
              <a:rPr lang="sv-SE" sz="2600" dirty="0" err="1">
                <a:effectLst/>
                <a:latin typeface="Arial" panose="020B0604020202020204" pitchFamily="34" charset="0"/>
                <a:cs typeface="Arial" panose="020B0604020202020204" pitchFamily="34" charset="0"/>
              </a:rPr>
              <a:t>är</a:t>
            </a:r>
            <a:r>
              <a:rPr lang="sv-SE" sz="2600" dirty="0">
                <a:effectLst/>
                <a:latin typeface="Arial" panose="020B0604020202020204" pitchFamily="34" charset="0"/>
                <a:cs typeface="Arial" panose="020B0604020202020204" pitchFamily="34" charset="0"/>
              </a:rPr>
              <a:t> en bra  verksamhet som vi vill </a:t>
            </a:r>
            <a:r>
              <a:rPr lang="sv-SE" sz="2600" dirty="0" err="1">
                <a:effectLst/>
                <a:latin typeface="Arial" panose="020B0604020202020204" pitchFamily="34" charset="0"/>
                <a:cs typeface="Arial" panose="020B0604020202020204" pitchFamily="34" charset="0"/>
              </a:rPr>
              <a:t>värna</a:t>
            </a:r>
            <a:r>
              <a:rPr lang="sv-SE" sz="2600" dirty="0">
                <a:effectLst/>
                <a:latin typeface="Arial" panose="020B0604020202020204" pitchFamily="34" charset="0"/>
                <a:cs typeface="Arial" panose="020B0604020202020204" pitchFamily="34" charset="0"/>
              </a:rPr>
              <a:t> om och utveckla. </a:t>
            </a:r>
            <a:r>
              <a:rPr lang="sv-SE" sz="2600" dirty="0" err="1">
                <a:effectLst/>
                <a:latin typeface="Arial" panose="020B0604020202020204" pitchFamily="34" charset="0"/>
                <a:cs typeface="Arial" panose="020B0604020202020204" pitchFamily="34" charset="0"/>
              </a:rPr>
              <a:t>Träffpunkter</a:t>
            </a:r>
            <a:r>
              <a:rPr lang="sv-SE" sz="2600" dirty="0">
                <a:effectLst/>
                <a:latin typeface="Arial" panose="020B0604020202020204" pitchFamily="34" charset="0"/>
                <a:cs typeface="Arial" panose="020B0604020202020204" pitchFamily="34" charset="0"/>
              </a:rPr>
              <a:t> i andra kommundelar </a:t>
            </a:r>
            <a:r>
              <a:rPr lang="sv-SE" sz="2600" dirty="0" err="1">
                <a:effectLst/>
                <a:latin typeface="Arial" panose="020B0604020202020204" pitchFamily="34" charset="0"/>
                <a:cs typeface="Arial" panose="020B0604020202020204" pitchFamily="34" charset="0"/>
              </a:rPr>
              <a:t>behöver</a:t>
            </a:r>
            <a:r>
              <a:rPr lang="sv-SE" sz="2600" dirty="0">
                <a:effectLst/>
                <a:latin typeface="Arial" panose="020B0604020202020204" pitchFamily="34" charset="0"/>
                <a:cs typeface="Arial" panose="020B0604020202020204" pitchFamily="34" charset="0"/>
              </a:rPr>
              <a:t> </a:t>
            </a:r>
            <a:r>
              <a:rPr lang="sv-SE" sz="2600" dirty="0" err="1">
                <a:effectLst/>
                <a:latin typeface="Arial" panose="020B0604020202020204" pitchFamily="34" charset="0"/>
                <a:cs typeface="Arial" panose="020B0604020202020204" pitchFamily="34" charset="0"/>
              </a:rPr>
              <a:t>förstärkas</a:t>
            </a:r>
            <a:r>
              <a:rPr lang="sv-SE" sz="2600" dirty="0">
                <a:effectLst/>
                <a:latin typeface="Arial" panose="020B0604020202020204" pitchFamily="34" charset="0"/>
                <a:cs typeface="Arial" panose="020B0604020202020204" pitchFamily="34" charset="0"/>
              </a:rPr>
              <a:t>. </a:t>
            </a:r>
          </a:p>
          <a:p>
            <a:pPr>
              <a:spcAft>
                <a:spcPts val="600"/>
              </a:spcAft>
            </a:pPr>
            <a:r>
              <a:rPr lang="sv-SE" sz="2600" dirty="0">
                <a:latin typeface="Arial" panose="020B0604020202020204" pitchFamily="34" charset="0"/>
                <a:cs typeface="Arial" panose="020B0604020202020204" pitchFamily="34" charset="0"/>
              </a:rPr>
              <a:t>Ett nytt </a:t>
            </a:r>
            <a:r>
              <a:rPr lang="sv-SE" sz="2600" dirty="0" err="1">
                <a:latin typeface="Arial" panose="020B0604020202020204" pitchFamily="34" charset="0"/>
                <a:cs typeface="Arial" panose="020B0604020202020204" pitchFamily="34" charset="0"/>
              </a:rPr>
              <a:t>mellanboende</a:t>
            </a:r>
            <a:r>
              <a:rPr lang="sv-SE" sz="2600" dirty="0">
                <a:latin typeface="Arial" panose="020B0604020202020204" pitchFamily="34" charset="0"/>
                <a:cs typeface="Arial" panose="020B0604020202020204" pitchFamily="34" charset="0"/>
              </a:rPr>
              <a:t> i egen regi startas.</a:t>
            </a:r>
          </a:p>
          <a:p>
            <a:endParaRPr lang="sv-SE" sz="22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endParaRPr lang="sv-SE" sz="1800" dirty="0">
              <a:effectLst/>
              <a:latin typeface="Libre Franklin" pitchFamily="2" charset="77"/>
              <a:ea typeface="Libre Franklin" pitchFamily="2" charset="77"/>
              <a:cs typeface="CIDFont+F3"/>
            </a:endParaRPr>
          </a:p>
        </p:txBody>
      </p:sp>
      <p:pic>
        <p:nvPicPr>
          <p:cNvPr id="12" name="Platshållare för bild 11" descr="En bild som visar klädsel, person, utomhus, växt&#10;&#10;Automatiskt genererad beskrivning">
            <a:extLst>
              <a:ext uri="{FF2B5EF4-FFF2-40B4-BE49-F238E27FC236}">
                <a16:creationId xmlns:a16="http://schemas.microsoft.com/office/drawing/2014/main" id="{CE806A56-72A3-3C93-F37A-6BE4A1951EF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14353" r="14353"/>
          <a:stretch>
            <a:fillRect/>
          </a:stretch>
        </p:blipFill>
        <p:spPr>
          <a:xfrm>
            <a:off x="6384617" y="1507524"/>
            <a:ext cx="4439902" cy="3156510"/>
          </a:xfrm>
        </p:spPr>
      </p:pic>
    </p:spTree>
    <p:extLst>
      <p:ext uri="{BB962C8B-B14F-4D97-AF65-F5344CB8AC3E}">
        <p14:creationId xmlns:p14="http://schemas.microsoft.com/office/powerpoint/2010/main" val="333648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48598" y="-12357"/>
            <a:ext cx="9980682" cy="1096962"/>
          </a:xfrm>
        </p:spPr>
        <p:txBody>
          <a:bodyPr rtlCol="0">
            <a:normAutofit/>
          </a:bodyPr>
          <a:lstStyle/>
          <a:p>
            <a:pPr>
              <a:spcBef>
                <a:spcPts val="2000"/>
              </a:spcBef>
              <a:spcAft>
                <a:spcPts val="300"/>
              </a:spcAft>
            </a:pPr>
            <a:r>
              <a:rPr lang="sv-SE" b="1" dirty="0">
                <a:effectLst/>
                <a:latin typeface="Arial" panose="020B0604020202020204" pitchFamily="34" charset="0"/>
                <a:ea typeface="Times New Roman" panose="02020603050405020304" pitchFamily="18" charset="0"/>
                <a:cs typeface="Arial" panose="020B0604020202020204" pitchFamily="34" charset="0"/>
              </a:rPr>
              <a:t>Kultur</a:t>
            </a:r>
          </a:p>
        </p:txBody>
      </p:sp>
      <p:sp>
        <p:nvSpPr>
          <p:cNvPr id="4" name="Platshållare för text 3"/>
          <p:cNvSpPr>
            <a:spLocks noGrp="1"/>
          </p:cNvSpPr>
          <p:nvPr>
            <p:ph type="body" sz="half" idx="2"/>
          </p:nvPr>
        </p:nvSpPr>
        <p:spPr>
          <a:xfrm>
            <a:off x="1257674" y="1507524"/>
            <a:ext cx="4712052" cy="4572000"/>
          </a:xfrm>
        </p:spPr>
        <p:txBody>
          <a:bodyPr rtlCol="0">
            <a:normAutofit lnSpcReduction="10000"/>
          </a:bodyPr>
          <a:lstStyle/>
          <a:p>
            <a:pPr>
              <a:lnSpc>
                <a:spcPct val="110000"/>
              </a:lnSpc>
              <a:spcAft>
                <a:spcPts val="600"/>
              </a:spcAft>
            </a:pPr>
            <a:r>
              <a:rPr lang="sv-SE" sz="2400" dirty="0">
                <a:solidFill>
                  <a:srgbClr val="333333"/>
                </a:solidFill>
                <a:effectLst/>
                <a:latin typeface="Arial" panose="020B0604020202020204" pitchFamily="34" charset="0"/>
                <a:cs typeface="Arial" panose="020B0604020202020204" pitchFamily="34" charset="0"/>
              </a:rPr>
              <a:t>En aktiv kulturskola skapar balans mellan energi och </a:t>
            </a:r>
            <a:r>
              <a:rPr lang="sv-SE" sz="2400" dirty="0" err="1">
                <a:solidFill>
                  <a:srgbClr val="333333"/>
                </a:solidFill>
                <a:effectLst/>
                <a:latin typeface="Arial" panose="020B0604020202020204" pitchFamily="34" charset="0"/>
                <a:cs typeface="Arial" panose="020B0604020202020204" pitchFamily="34" charset="0"/>
              </a:rPr>
              <a:t>återhämtning</a:t>
            </a:r>
            <a:r>
              <a:rPr lang="sv-SE" sz="2400" dirty="0">
                <a:solidFill>
                  <a:srgbClr val="333333"/>
                </a:solidFill>
                <a:effectLst/>
                <a:latin typeface="Arial" panose="020B0604020202020204" pitchFamily="34" charset="0"/>
                <a:cs typeface="Arial" panose="020B0604020202020204" pitchFamily="34" charset="0"/>
              </a:rPr>
              <a:t> och </a:t>
            </a:r>
            <a:r>
              <a:rPr lang="sv-SE" sz="2400" dirty="0" err="1">
                <a:solidFill>
                  <a:srgbClr val="333333"/>
                </a:solidFill>
                <a:effectLst/>
                <a:latin typeface="Arial" panose="020B0604020202020204" pitchFamily="34" charset="0"/>
                <a:cs typeface="Arial" panose="020B0604020202020204" pitchFamily="34" charset="0"/>
              </a:rPr>
              <a:t>främjar</a:t>
            </a:r>
            <a:r>
              <a:rPr lang="sv-SE" sz="2400" dirty="0">
                <a:solidFill>
                  <a:srgbClr val="333333"/>
                </a:solidFill>
                <a:effectLst/>
                <a:latin typeface="Arial" panose="020B0604020202020204" pitchFamily="34" charset="0"/>
                <a:cs typeface="Arial" panose="020B0604020202020204" pitchFamily="34" charset="0"/>
              </a:rPr>
              <a:t> kreativitet. </a:t>
            </a:r>
            <a:endParaRPr lang="sv-SE" sz="2400" dirty="0">
              <a:solidFill>
                <a:srgbClr val="333333"/>
              </a:solidFill>
              <a:latin typeface="Arial" panose="020B0604020202020204" pitchFamily="34" charset="0"/>
              <a:cs typeface="Arial" panose="020B0604020202020204" pitchFamily="34" charset="0"/>
            </a:endParaRPr>
          </a:p>
          <a:p>
            <a:pPr>
              <a:lnSpc>
                <a:spcPct val="110000"/>
              </a:lnSpc>
              <a:spcAft>
                <a:spcPts val="600"/>
              </a:spcAft>
            </a:pPr>
            <a:r>
              <a:rPr lang="sv-SE" sz="2400" dirty="0" err="1">
                <a:solidFill>
                  <a:srgbClr val="333333"/>
                </a:solidFill>
                <a:effectLst/>
                <a:latin typeface="Arial" panose="020B0604020202020204" pitchFamily="34" charset="0"/>
                <a:cs typeface="Arial" panose="020B0604020202020204" pitchFamily="34" charset="0"/>
              </a:rPr>
              <a:t>För</a:t>
            </a:r>
            <a:r>
              <a:rPr lang="sv-SE" sz="2400" dirty="0">
                <a:solidFill>
                  <a:srgbClr val="333333"/>
                </a:solidFill>
                <a:effectLst/>
                <a:latin typeface="Arial" panose="020B0604020202020204" pitchFamily="34" charset="0"/>
                <a:cs typeface="Arial" panose="020B0604020202020204" pitchFamily="34" charset="0"/>
              </a:rPr>
              <a:t> att alla elever ska kunna ta del av detta </a:t>
            </a:r>
            <a:r>
              <a:rPr lang="sv-SE" sz="2400" dirty="0" err="1">
                <a:solidFill>
                  <a:srgbClr val="333333"/>
                </a:solidFill>
                <a:effectLst/>
                <a:latin typeface="Arial" panose="020B0604020202020204" pitchFamily="34" charset="0"/>
                <a:cs typeface="Arial" panose="020B0604020202020204" pitchFamily="34" charset="0"/>
              </a:rPr>
              <a:t>föreslår</a:t>
            </a:r>
            <a:r>
              <a:rPr lang="sv-SE" sz="2400" dirty="0">
                <a:solidFill>
                  <a:srgbClr val="333333"/>
                </a:solidFill>
                <a:effectLst/>
                <a:latin typeface="Arial" panose="020B0604020202020204" pitchFamily="34" charset="0"/>
                <a:cs typeface="Arial" panose="020B0604020202020204" pitchFamily="34" charset="0"/>
              </a:rPr>
              <a:t> vi att kulturskolan blir avgiftsfri.</a:t>
            </a:r>
            <a:endParaRPr lang="sv-SE" sz="2400" dirty="0">
              <a:latin typeface="Arial" panose="020B0604020202020204" pitchFamily="34" charset="0"/>
              <a:cs typeface="Arial" panose="020B0604020202020204" pitchFamily="34" charset="0"/>
            </a:endParaRPr>
          </a:p>
          <a:p>
            <a:pPr>
              <a:lnSpc>
                <a:spcPct val="110000"/>
              </a:lnSpc>
              <a:spcAft>
                <a:spcPts val="600"/>
              </a:spcAft>
            </a:pPr>
            <a:r>
              <a:rPr lang="sv-SE" sz="2400" dirty="0">
                <a:solidFill>
                  <a:srgbClr val="333333"/>
                </a:solidFill>
                <a:effectLst/>
                <a:latin typeface="Arial" panose="020B0604020202020204" pitchFamily="34" charset="0"/>
                <a:cs typeface="Arial" panose="020B0604020202020204" pitchFamily="34" charset="0"/>
              </a:rPr>
              <a:t>Det </a:t>
            </a:r>
            <a:r>
              <a:rPr lang="sv-SE" sz="2400" dirty="0" err="1">
                <a:solidFill>
                  <a:srgbClr val="333333"/>
                </a:solidFill>
                <a:effectLst/>
                <a:latin typeface="Arial" panose="020B0604020202020204" pitchFamily="34" charset="0"/>
                <a:cs typeface="Arial" panose="020B0604020202020204" pitchFamily="34" charset="0"/>
              </a:rPr>
              <a:t>behövs</a:t>
            </a:r>
            <a:r>
              <a:rPr lang="sv-SE" sz="2400" dirty="0">
                <a:solidFill>
                  <a:srgbClr val="333333"/>
                </a:solidFill>
                <a:effectLst/>
                <a:latin typeface="Arial" panose="020B0604020202020204" pitchFamily="34" charset="0"/>
                <a:cs typeface="Arial" panose="020B0604020202020204" pitchFamily="34" charset="0"/>
              </a:rPr>
              <a:t> ett bibliotek i </a:t>
            </a:r>
            <a:r>
              <a:rPr lang="sv-SE" sz="2400" dirty="0" err="1">
                <a:solidFill>
                  <a:srgbClr val="333333"/>
                </a:solidFill>
                <a:effectLst/>
                <a:latin typeface="Arial" panose="020B0604020202020204" pitchFamily="34" charset="0"/>
                <a:cs typeface="Arial" panose="020B0604020202020204" pitchFamily="34" charset="0"/>
              </a:rPr>
              <a:t>södra</a:t>
            </a:r>
            <a:r>
              <a:rPr lang="sv-SE" sz="2400" dirty="0">
                <a:solidFill>
                  <a:srgbClr val="333333"/>
                </a:solidFill>
                <a:effectLst/>
                <a:latin typeface="Arial" panose="020B0604020202020204" pitchFamily="34" charset="0"/>
                <a:cs typeface="Arial" panose="020B0604020202020204" pitchFamily="34" charset="0"/>
              </a:rPr>
              <a:t> Vallentuna och </a:t>
            </a:r>
            <a:r>
              <a:rPr lang="sv-SE" sz="2400" dirty="0" err="1">
                <a:solidFill>
                  <a:srgbClr val="333333"/>
                </a:solidFill>
                <a:effectLst/>
                <a:latin typeface="Arial" panose="020B0604020202020204" pitchFamily="34" charset="0"/>
                <a:cs typeface="Arial" panose="020B0604020202020204" pitchFamily="34" charset="0"/>
              </a:rPr>
              <a:t>stärkt</a:t>
            </a:r>
            <a:r>
              <a:rPr lang="sv-SE" sz="2400" dirty="0">
                <a:solidFill>
                  <a:srgbClr val="333333"/>
                </a:solidFill>
                <a:effectLst/>
                <a:latin typeface="Arial" panose="020B0604020202020204" pitchFamily="34" charset="0"/>
                <a:cs typeface="Arial" panose="020B0604020202020204" pitchFamily="34" charset="0"/>
              </a:rPr>
              <a:t> skolbiblioteksverksamhet </a:t>
            </a:r>
            <a:r>
              <a:rPr lang="sv-SE" sz="2400" dirty="0" err="1">
                <a:solidFill>
                  <a:srgbClr val="333333"/>
                </a:solidFill>
                <a:effectLst/>
                <a:latin typeface="Arial" panose="020B0604020202020204" pitchFamily="34" charset="0"/>
                <a:cs typeface="Arial" panose="020B0604020202020204" pitchFamily="34" charset="0"/>
              </a:rPr>
              <a:t>pa</a:t>
            </a:r>
            <a:r>
              <a:rPr lang="sv-SE" sz="2400" dirty="0">
                <a:solidFill>
                  <a:srgbClr val="333333"/>
                </a:solidFill>
                <a:effectLst/>
                <a:latin typeface="Arial" panose="020B0604020202020204" pitchFamily="34" charset="0"/>
                <a:cs typeface="Arial" panose="020B0604020202020204" pitchFamily="34" charset="0"/>
              </a:rPr>
              <a:t>̊ alla kommunens skolor. </a:t>
            </a:r>
            <a:endParaRPr lang="sv-SE" sz="2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endParaRPr lang="sv-SE" sz="1800" dirty="0">
              <a:effectLst/>
              <a:latin typeface="Libre Franklin" pitchFamily="2" charset="77"/>
              <a:ea typeface="Libre Franklin" pitchFamily="2" charset="77"/>
              <a:cs typeface="CIDFont+F3"/>
            </a:endParaRPr>
          </a:p>
        </p:txBody>
      </p:sp>
      <p:pic>
        <p:nvPicPr>
          <p:cNvPr id="7" name="Platshållare för bild 6" descr="En bild som visar klädsel, person, vägg, inomhus&#10;&#10;Automatiskt genererad beskrivning">
            <a:extLst>
              <a:ext uri="{FF2B5EF4-FFF2-40B4-BE49-F238E27FC236}">
                <a16:creationId xmlns:a16="http://schemas.microsoft.com/office/drawing/2014/main" id="{FB9804E4-E2C4-5B73-A21D-03D4877E1CE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044" r="6044"/>
          <a:stretch>
            <a:fillRect/>
          </a:stretch>
        </p:blipFill>
        <p:spPr>
          <a:xfrm>
            <a:off x="6096000" y="1661869"/>
            <a:ext cx="4971243" cy="3534262"/>
          </a:xfrm>
        </p:spPr>
      </p:pic>
    </p:spTree>
    <p:extLst>
      <p:ext uri="{BB962C8B-B14F-4D97-AF65-F5344CB8AC3E}">
        <p14:creationId xmlns:p14="http://schemas.microsoft.com/office/powerpoint/2010/main" val="297527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48598" y="-12357"/>
            <a:ext cx="9980682" cy="1096962"/>
          </a:xfrm>
        </p:spPr>
        <p:txBody>
          <a:bodyPr rtlCol="0">
            <a:normAutofit/>
          </a:bodyPr>
          <a:lstStyle/>
          <a:p>
            <a:pPr>
              <a:spcBef>
                <a:spcPts val="2000"/>
              </a:spcBef>
              <a:spcAft>
                <a:spcPts val="300"/>
              </a:spcAft>
            </a:pPr>
            <a:r>
              <a:rPr lang="sv-SE" b="1" dirty="0">
                <a:effectLst/>
                <a:latin typeface="Arial" panose="020B0604020202020204" pitchFamily="34" charset="0"/>
                <a:ea typeface="Times New Roman" panose="02020603050405020304" pitchFamily="18" charset="0"/>
                <a:cs typeface="Arial" panose="020B0604020202020204" pitchFamily="34" charset="0"/>
              </a:rPr>
              <a:t>Fritid</a:t>
            </a:r>
          </a:p>
        </p:txBody>
      </p:sp>
      <p:sp>
        <p:nvSpPr>
          <p:cNvPr id="4" name="Platshållare för text 3"/>
          <p:cNvSpPr>
            <a:spLocks noGrp="1"/>
          </p:cNvSpPr>
          <p:nvPr>
            <p:ph type="body" sz="half" idx="2"/>
          </p:nvPr>
        </p:nvSpPr>
        <p:spPr>
          <a:xfrm>
            <a:off x="1110343" y="1507523"/>
            <a:ext cx="5982788" cy="5202195"/>
          </a:xfrm>
        </p:spPr>
        <p:txBody>
          <a:bodyPr rtlCol="0">
            <a:normAutofit fontScale="62500" lnSpcReduction="20000"/>
          </a:bodyPr>
          <a:lstStyle/>
          <a:p>
            <a:pPr>
              <a:lnSpc>
                <a:spcPct val="120000"/>
              </a:lnSpc>
            </a:pPr>
            <a:r>
              <a:rPr lang="sv-SE" sz="4200" dirty="0">
                <a:effectLst/>
                <a:latin typeface="Arial" panose="020B0604020202020204" pitchFamily="34" charset="0"/>
                <a:cs typeface="Arial" panose="020B0604020202020204" pitchFamily="34" charset="0"/>
              </a:rPr>
              <a:t>Avgiftsfri lokal- och planhyra </a:t>
            </a:r>
            <a:r>
              <a:rPr lang="sv-SE" sz="4200" dirty="0" err="1">
                <a:effectLst/>
                <a:latin typeface="Arial" panose="020B0604020202020204" pitchFamily="34" charset="0"/>
                <a:cs typeface="Arial" panose="020B0604020202020204" pitchFamily="34" charset="0"/>
              </a:rPr>
              <a:t>för</a:t>
            </a:r>
            <a:r>
              <a:rPr lang="sv-SE" sz="4200" dirty="0">
                <a:effectLst/>
                <a:latin typeface="Arial" panose="020B0604020202020204" pitchFamily="34" charset="0"/>
                <a:cs typeface="Arial" panose="020B0604020202020204" pitchFamily="34" charset="0"/>
              </a:rPr>
              <a:t> kommunens </a:t>
            </a:r>
            <a:r>
              <a:rPr lang="sv-SE" sz="4200" dirty="0" err="1">
                <a:effectLst/>
                <a:latin typeface="Arial" panose="020B0604020202020204" pitchFamily="34" charset="0"/>
                <a:cs typeface="Arial" panose="020B0604020202020204" pitchFamily="34" charset="0"/>
              </a:rPr>
              <a:t>föreningar</a:t>
            </a:r>
            <a:endParaRPr lang="sv-SE" sz="4200" dirty="0">
              <a:latin typeface="Arial" panose="020B0604020202020204" pitchFamily="34" charset="0"/>
              <a:cs typeface="Arial" panose="020B0604020202020204" pitchFamily="34" charset="0"/>
            </a:endParaRPr>
          </a:p>
          <a:p>
            <a:pPr>
              <a:lnSpc>
                <a:spcPct val="120000"/>
              </a:lnSpc>
            </a:pPr>
            <a:r>
              <a:rPr lang="sv-SE" sz="4200" dirty="0">
                <a:effectLst/>
                <a:latin typeface="Arial" panose="020B0604020202020204" pitchFamily="34" charset="0"/>
                <a:cs typeface="Arial" panose="020B0604020202020204" pitchFamily="34" charset="0"/>
              </a:rPr>
              <a:t>Avgiftsfri simskola </a:t>
            </a:r>
            <a:r>
              <a:rPr lang="sv-SE" sz="4200" dirty="0" err="1">
                <a:effectLst/>
                <a:latin typeface="Arial" panose="020B0604020202020204" pitchFamily="34" charset="0"/>
                <a:cs typeface="Arial" panose="020B0604020202020204" pitchFamily="34" charset="0"/>
              </a:rPr>
              <a:t>för</a:t>
            </a:r>
            <a:r>
              <a:rPr lang="sv-SE" sz="4200" dirty="0">
                <a:effectLst/>
                <a:latin typeface="Arial" panose="020B0604020202020204" pitchFamily="34" charset="0"/>
                <a:cs typeface="Arial" panose="020B0604020202020204" pitchFamily="34" charset="0"/>
              </a:rPr>
              <a:t> barn upp till 18 </a:t>
            </a:r>
            <a:r>
              <a:rPr lang="sv-SE" sz="4200" dirty="0" err="1">
                <a:effectLst/>
                <a:latin typeface="Arial" panose="020B0604020202020204" pitchFamily="34" charset="0"/>
                <a:cs typeface="Arial" panose="020B0604020202020204" pitchFamily="34" charset="0"/>
              </a:rPr>
              <a:t>år</a:t>
            </a:r>
            <a:r>
              <a:rPr lang="sv-SE" sz="4200" dirty="0">
                <a:effectLst/>
                <a:latin typeface="Arial" panose="020B0604020202020204" pitchFamily="34" charset="0"/>
                <a:cs typeface="Arial" panose="020B0604020202020204" pitchFamily="34" charset="0"/>
              </a:rPr>
              <a:t> </a:t>
            </a:r>
            <a:endParaRPr lang="sv-SE" sz="4200" dirty="0">
              <a:latin typeface="Arial" panose="020B0604020202020204" pitchFamily="34" charset="0"/>
              <a:cs typeface="Arial" panose="020B0604020202020204" pitchFamily="34" charset="0"/>
            </a:endParaRPr>
          </a:p>
          <a:p>
            <a:pPr>
              <a:lnSpc>
                <a:spcPct val="120000"/>
              </a:lnSpc>
            </a:pPr>
            <a:r>
              <a:rPr lang="sv-SE" sz="4200" dirty="0">
                <a:effectLst/>
                <a:latin typeface="Arial" panose="020B0604020202020204" pitchFamily="34" charset="0"/>
                <a:cs typeface="Arial" panose="020B0604020202020204" pitchFamily="34" charset="0"/>
              </a:rPr>
              <a:t>Vi vill utve</a:t>
            </a:r>
            <a:r>
              <a:rPr lang="sv-SE" sz="4200" dirty="0">
                <a:latin typeface="Arial" panose="020B0604020202020204" pitchFamily="34" charset="0"/>
                <a:cs typeface="Arial" panose="020B0604020202020204" pitchFamily="34" charset="0"/>
              </a:rPr>
              <a:t>ckla </a:t>
            </a:r>
            <a:r>
              <a:rPr lang="sv-SE" sz="4200" dirty="0" err="1">
                <a:effectLst/>
                <a:latin typeface="Arial" panose="020B0604020202020204" pitchFamily="34" charset="0"/>
                <a:cs typeface="Arial" panose="020B0604020202020204" pitchFamily="34" charset="0"/>
              </a:rPr>
              <a:t>anläggningarna</a:t>
            </a:r>
            <a:r>
              <a:rPr lang="sv-SE" sz="4200" dirty="0">
                <a:effectLst/>
                <a:latin typeface="Arial" panose="020B0604020202020204" pitchFamily="34" charset="0"/>
                <a:cs typeface="Arial" panose="020B0604020202020204" pitchFamily="34" charset="0"/>
              </a:rPr>
              <a:t> vid </a:t>
            </a:r>
            <a:r>
              <a:rPr lang="sv-SE" sz="4200" dirty="0" err="1">
                <a:effectLst/>
                <a:latin typeface="Arial" panose="020B0604020202020204" pitchFamily="34" charset="0"/>
                <a:cs typeface="Arial" panose="020B0604020202020204" pitchFamily="34" charset="0"/>
              </a:rPr>
              <a:t>Angarnssjöängen</a:t>
            </a:r>
            <a:endParaRPr lang="sv-SE" sz="4200" dirty="0">
              <a:latin typeface="Arial" panose="020B0604020202020204" pitchFamily="34" charset="0"/>
              <a:cs typeface="Arial" panose="020B0604020202020204" pitchFamily="34" charset="0"/>
            </a:endParaRPr>
          </a:p>
          <a:p>
            <a:pPr>
              <a:lnSpc>
                <a:spcPct val="120000"/>
              </a:lnSpc>
            </a:pPr>
            <a:r>
              <a:rPr lang="sv-SE" sz="4200" dirty="0">
                <a:latin typeface="Arial" panose="020B0604020202020204" pitchFamily="34" charset="0"/>
                <a:cs typeface="Arial" panose="020B0604020202020204" pitchFamily="34" charset="0"/>
              </a:rPr>
              <a:t>Vidareutveckla</a:t>
            </a:r>
            <a:r>
              <a:rPr lang="sv-SE" sz="4200" dirty="0">
                <a:effectLst/>
                <a:latin typeface="Arial" panose="020B0604020202020204" pitchFamily="34" charset="0"/>
                <a:cs typeface="Arial" panose="020B0604020202020204" pitchFamily="34" charset="0"/>
              </a:rPr>
              <a:t> </a:t>
            </a:r>
            <a:r>
              <a:rPr lang="sv-SE" sz="4200" dirty="0" err="1">
                <a:effectLst/>
                <a:latin typeface="Arial" panose="020B0604020202020204" pitchFamily="34" charset="0"/>
                <a:cs typeface="Arial" panose="020B0604020202020204" pitchFamily="34" charset="0"/>
              </a:rPr>
              <a:t>Björkby-Kyrkvikens</a:t>
            </a:r>
            <a:r>
              <a:rPr lang="sv-SE" sz="4200" dirty="0">
                <a:effectLst/>
                <a:latin typeface="Arial" panose="020B0604020202020204" pitchFamily="34" charset="0"/>
                <a:cs typeface="Arial" panose="020B0604020202020204" pitchFamily="34" charset="0"/>
              </a:rPr>
              <a:t> naturreservat</a:t>
            </a:r>
            <a:endParaRPr lang="sv-SE" sz="4200" dirty="0">
              <a:effectLst/>
              <a:highlight>
                <a:srgbClr val="FFFF00"/>
              </a:highlight>
              <a:latin typeface="Arial" panose="020B0604020202020204" pitchFamily="34" charset="0"/>
              <a:cs typeface="Arial" panose="020B0604020202020204" pitchFamily="34" charset="0"/>
            </a:endParaRPr>
          </a:p>
          <a:p>
            <a:pPr>
              <a:lnSpc>
                <a:spcPct val="120000"/>
              </a:lnSpc>
            </a:pPr>
            <a:r>
              <a:rPr lang="sv-SE" sz="4200" dirty="0">
                <a:latin typeface="Arial" panose="020B0604020202020204" pitchFamily="34" charset="0"/>
                <a:cs typeface="Arial" panose="020B0604020202020204" pitchFamily="34" charset="0"/>
              </a:rPr>
              <a:t>Toaletter vid </a:t>
            </a:r>
            <a:r>
              <a:rPr lang="sv-SE" sz="4200" dirty="0" err="1">
                <a:latin typeface="Arial" panose="020B0604020202020204" pitchFamily="34" charset="0"/>
                <a:cs typeface="Arial" panose="020B0604020202020204" pitchFamily="34" charset="0"/>
              </a:rPr>
              <a:t>Snapptunafältet</a:t>
            </a:r>
            <a:endParaRPr lang="sv-SE" sz="4200" dirty="0">
              <a:latin typeface="Arial" panose="020B0604020202020204" pitchFamily="34" charset="0"/>
              <a:cs typeface="Arial" panose="020B0604020202020204" pitchFamily="34" charset="0"/>
            </a:endParaRPr>
          </a:p>
          <a:p>
            <a:pPr>
              <a:lnSpc>
                <a:spcPct val="120000"/>
              </a:lnSpc>
            </a:pPr>
            <a:r>
              <a:rPr lang="sv-SE" sz="4200" dirty="0">
                <a:latin typeface="Arial" panose="020B0604020202020204" pitchFamily="34" charset="0"/>
                <a:cs typeface="Arial" panose="020B0604020202020204" pitchFamily="34" charset="0"/>
              </a:rPr>
              <a:t>Förstudie för att bygga en kommunal multiarena för föreningarna</a:t>
            </a:r>
          </a:p>
          <a:p>
            <a:endParaRPr lang="sv-SE" dirty="0"/>
          </a:p>
        </p:txBody>
      </p:sp>
      <p:pic>
        <p:nvPicPr>
          <p:cNvPr id="8" name="Platshållare för bild 7" descr="En bild som visar utomhus, vatten, himmel, träd&#10;&#10;Automatiskt genererad beskrivning">
            <a:extLst>
              <a:ext uri="{FF2B5EF4-FFF2-40B4-BE49-F238E27FC236}">
                <a16:creationId xmlns:a16="http://schemas.microsoft.com/office/drawing/2014/main" id="{43163E07-A324-1829-9C9B-2AF1AF54D66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23340" b="23340"/>
          <a:stretch>
            <a:fillRect/>
          </a:stretch>
        </p:blipFill>
        <p:spPr>
          <a:xfrm>
            <a:off x="7227354" y="1507523"/>
            <a:ext cx="3632821" cy="2582723"/>
          </a:xfrm>
        </p:spPr>
      </p:pic>
      <p:pic>
        <p:nvPicPr>
          <p:cNvPr id="2050" name="Picture 2" descr="Multihall i kvarteret Fritiden | Ljungby kommun">
            <a:extLst>
              <a:ext uri="{FF2B5EF4-FFF2-40B4-BE49-F238E27FC236}">
                <a16:creationId xmlns:a16="http://schemas.microsoft.com/office/drawing/2014/main" id="{99F5476E-B69E-EDC4-262D-4FBCE014A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4100" y="4490206"/>
            <a:ext cx="2585514" cy="172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49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38438" y="-2515"/>
            <a:ext cx="9980682" cy="1096962"/>
          </a:xfrm>
        </p:spPr>
        <p:txBody>
          <a:bodyPr rtlCol="0">
            <a:normAutofit/>
          </a:bodyPr>
          <a:lstStyle/>
          <a:p>
            <a:pPr>
              <a:spcBef>
                <a:spcPts val="2000"/>
              </a:spcBef>
              <a:spcAft>
                <a:spcPts val="300"/>
              </a:spcAft>
            </a:pPr>
            <a:r>
              <a:rPr lang="sv-SE" sz="3600" b="1" dirty="0">
                <a:effectLst/>
                <a:latin typeface="Libre Franklin" pitchFamily="2" charset="77"/>
                <a:ea typeface="Times New Roman" panose="02020603050405020304" pitchFamily="18" charset="0"/>
                <a:cs typeface="Times New Roman" panose="02020603050405020304" pitchFamily="18" charset="0"/>
              </a:rPr>
              <a:t> </a:t>
            </a:r>
          </a:p>
        </p:txBody>
      </p:sp>
      <p:sp>
        <p:nvSpPr>
          <p:cNvPr id="4" name="Platshållare för text 3"/>
          <p:cNvSpPr>
            <a:spLocks noGrp="1"/>
          </p:cNvSpPr>
          <p:nvPr>
            <p:ph type="body" sz="half" idx="2"/>
          </p:nvPr>
        </p:nvSpPr>
        <p:spPr>
          <a:xfrm>
            <a:off x="1142266" y="471203"/>
            <a:ext cx="8715293" cy="514635"/>
          </a:xfrm>
        </p:spPr>
        <p:txBody>
          <a:bodyPr rtlCol="0">
            <a:normAutofit fontScale="70000" lnSpcReduction="20000"/>
          </a:bodyPr>
          <a:lstStyle/>
          <a:p>
            <a:pPr>
              <a:spcAft>
                <a:spcPts val="600"/>
              </a:spcAft>
            </a:pPr>
            <a:r>
              <a:rPr lang="sv-SE" sz="3800" b="1" dirty="0">
                <a:solidFill>
                  <a:srgbClr val="000000"/>
                </a:solidFill>
                <a:effectLst/>
                <a:latin typeface="Arial" panose="020B0604020202020204" pitchFamily="34" charset="0"/>
                <a:ea typeface="Libre Franklin" pitchFamily="2" charset="77"/>
                <a:cs typeface="Arial" panose="020B0604020202020204" pitchFamily="34" charset="0"/>
              </a:rPr>
              <a:t>Vänsterpartiets satsningar </a:t>
            </a:r>
            <a:r>
              <a:rPr lang="sv-SE" sz="3800" b="1" dirty="0">
                <a:solidFill>
                  <a:srgbClr val="000000"/>
                </a:solidFill>
                <a:latin typeface="Arial" panose="020B0604020202020204" pitchFamily="34" charset="0"/>
                <a:ea typeface="Libre Franklin" pitchFamily="2" charset="77"/>
                <a:cs typeface="Arial" panose="020B0604020202020204" pitchFamily="34" charset="0"/>
              </a:rPr>
              <a:t>för att säkra vår välfärd</a:t>
            </a:r>
            <a:endParaRPr lang="sv-SE" sz="3800" dirty="0">
              <a:effectLst/>
              <a:latin typeface="Arial" panose="020B0604020202020204" pitchFamily="34" charset="0"/>
              <a:ea typeface="Libre Franklin" pitchFamily="2" charset="77"/>
              <a:cs typeface="Arial" panose="020B0604020202020204" pitchFamily="34" charset="0"/>
            </a:endParaRPr>
          </a:p>
          <a:p>
            <a:endParaRPr lang="sv-SE" dirty="0"/>
          </a:p>
        </p:txBody>
      </p:sp>
      <p:sp>
        <p:nvSpPr>
          <p:cNvPr id="5" name="textruta 4">
            <a:extLst>
              <a:ext uri="{FF2B5EF4-FFF2-40B4-BE49-F238E27FC236}">
                <a16:creationId xmlns:a16="http://schemas.microsoft.com/office/drawing/2014/main" id="{205BC95B-3386-4D97-6CB7-E653DD998CC3}"/>
              </a:ext>
            </a:extLst>
          </p:cNvPr>
          <p:cNvSpPr txBox="1"/>
          <p:nvPr/>
        </p:nvSpPr>
        <p:spPr>
          <a:xfrm>
            <a:off x="310469" y="4352676"/>
            <a:ext cx="5477193" cy="1096839"/>
          </a:xfrm>
          <a:prstGeom prst="rect">
            <a:avLst/>
          </a:prstGeom>
          <a:noFill/>
        </p:spPr>
        <p:txBody>
          <a:bodyPr wrap="square">
            <a:spAutoFit/>
          </a:bodyPr>
          <a:lstStyle/>
          <a:p>
            <a:pPr lvl="0">
              <a:lnSpc>
                <a:spcPct val="107000"/>
              </a:lnSpc>
              <a:spcAft>
                <a:spcPts val="600"/>
              </a:spcAft>
            </a:pPr>
            <a:r>
              <a:rPr lang="sv-SE" sz="2000" b="1" dirty="0">
                <a:solidFill>
                  <a:srgbClr val="FF0000"/>
                </a:solidFill>
                <a:latin typeface="Arial" panose="020B0604020202020204" pitchFamily="34" charset="0"/>
                <a:ea typeface="Libre Franklin" pitchFamily="2" charset="77"/>
                <a:cs typeface="Arial" panose="020B0604020202020204" pitchFamily="34" charset="0"/>
              </a:rPr>
              <a:t>K</a:t>
            </a:r>
            <a:r>
              <a:rPr lang="sv-SE" sz="2000" b="1" dirty="0">
                <a:solidFill>
                  <a:srgbClr val="FF0000"/>
                </a:solidFill>
                <a:effectLst/>
                <a:latin typeface="Arial" panose="020B0604020202020204" pitchFamily="34" charset="0"/>
                <a:ea typeface="Libre Franklin" pitchFamily="2" charset="77"/>
                <a:cs typeface="Arial" panose="020B0604020202020204" pitchFamily="34" charset="0"/>
              </a:rPr>
              <a:t>ompensation för demografiförändringar:</a:t>
            </a:r>
          </a:p>
          <a:p>
            <a:pPr lvl="0">
              <a:lnSpc>
                <a:spcPct val="107000"/>
              </a:lnSpc>
              <a:spcAft>
                <a:spcPts val="600"/>
              </a:spcAft>
            </a:pPr>
            <a:r>
              <a:rPr lang="sv-SE" sz="2000" b="1" dirty="0">
                <a:solidFill>
                  <a:srgbClr val="FF0000"/>
                </a:solidFill>
                <a:latin typeface="Arial" panose="020B0604020202020204" pitchFamily="34" charset="0"/>
                <a:ea typeface="Libre Franklin" pitchFamily="2" charset="77"/>
                <a:cs typeface="Arial" panose="020B0604020202020204" pitchFamily="34" charset="0"/>
              </a:rPr>
              <a:t>100 % </a:t>
            </a:r>
            <a:r>
              <a:rPr lang="sv-SE" sz="2000" dirty="0">
                <a:solidFill>
                  <a:srgbClr val="000000"/>
                </a:solidFill>
                <a:effectLst/>
                <a:latin typeface="Arial" panose="020B0604020202020204" pitchFamily="34" charset="0"/>
                <a:ea typeface="Libre Franklin" pitchFamily="2" charset="77"/>
                <a:cs typeface="Arial" panose="020B0604020202020204" pitchFamily="34" charset="0"/>
              </a:rPr>
              <a:t>för samtliga nämnder. </a:t>
            </a:r>
            <a:br>
              <a:rPr lang="sv-SE" sz="1800" dirty="0">
                <a:solidFill>
                  <a:srgbClr val="000000"/>
                </a:solidFill>
                <a:effectLst/>
                <a:latin typeface="Libre Franklin" pitchFamily="2" charset="77"/>
                <a:ea typeface="Libre Franklin" pitchFamily="2" charset="77"/>
                <a:cs typeface="Times New Roman" panose="02020603050405020304" pitchFamily="18" charset="0"/>
              </a:rPr>
            </a:br>
            <a:endParaRPr lang="sv-SE" dirty="0"/>
          </a:p>
        </p:txBody>
      </p:sp>
      <p:sp>
        <p:nvSpPr>
          <p:cNvPr id="10" name="textruta 9">
            <a:extLst>
              <a:ext uri="{FF2B5EF4-FFF2-40B4-BE49-F238E27FC236}">
                <a16:creationId xmlns:a16="http://schemas.microsoft.com/office/drawing/2014/main" id="{CC4633AA-2A2D-9E64-74E3-0DDB04A40507}"/>
              </a:ext>
            </a:extLst>
          </p:cNvPr>
          <p:cNvSpPr txBox="1"/>
          <p:nvPr/>
        </p:nvSpPr>
        <p:spPr>
          <a:xfrm>
            <a:off x="6610240" y="4275059"/>
            <a:ext cx="5008880" cy="2246769"/>
          </a:xfrm>
          <a:prstGeom prst="rect">
            <a:avLst/>
          </a:prstGeom>
          <a:noFill/>
        </p:spPr>
        <p:txBody>
          <a:bodyPr wrap="square">
            <a:spAutoFit/>
          </a:bodyPr>
          <a:lstStyle/>
          <a:p>
            <a:r>
              <a:rPr lang="sv-SE" sz="2000" b="1" dirty="0">
                <a:solidFill>
                  <a:srgbClr val="FF0000"/>
                </a:solidFill>
                <a:latin typeface="Arial" panose="020B0604020202020204" pitchFamily="34" charset="0"/>
                <a:ea typeface="Libre Franklin" pitchFamily="2" charset="77"/>
                <a:cs typeface="Arial" panose="020B0604020202020204" pitchFamily="34" charset="0"/>
              </a:rPr>
              <a:t>K</a:t>
            </a:r>
            <a:r>
              <a:rPr lang="sv-SE" sz="2000" b="1" dirty="0">
                <a:solidFill>
                  <a:srgbClr val="FF0000"/>
                </a:solidFill>
                <a:effectLst/>
                <a:latin typeface="Arial" panose="020B0604020202020204" pitchFamily="34" charset="0"/>
                <a:ea typeface="Libre Franklin" pitchFamily="2" charset="77"/>
                <a:cs typeface="Arial" panose="020B0604020202020204" pitchFamily="34" charset="0"/>
              </a:rPr>
              <a:t>ompensation för ökade löner och priser:</a:t>
            </a:r>
            <a:endParaRPr lang="sv-SE" sz="2000" b="1" dirty="0">
              <a:solidFill>
                <a:srgbClr val="000000"/>
              </a:solidFill>
              <a:latin typeface="Arial" panose="020B0604020202020204" pitchFamily="34" charset="0"/>
              <a:ea typeface="Libre Franklin" pitchFamily="2" charset="77"/>
              <a:cs typeface="Arial" panose="020B0604020202020204" pitchFamily="34" charset="0"/>
            </a:endParaRPr>
          </a:p>
          <a:p>
            <a:r>
              <a:rPr lang="sv-SE" sz="2000" dirty="0">
                <a:solidFill>
                  <a:srgbClr val="000000"/>
                </a:solidFill>
                <a:effectLst/>
                <a:latin typeface="Arial" panose="020B0604020202020204" pitchFamily="34" charset="0"/>
                <a:ea typeface="Libre Franklin" pitchFamily="2" charset="77"/>
                <a:cs typeface="Arial" panose="020B0604020202020204" pitchFamily="34" charset="0"/>
              </a:rPr>
              <a:t>Barn- och ungdomsnämnden, Utbildningsnämnden, Socialnämnden, Fritidsnämnden, Kulturnämnden, Bygg- och miljötillsynsnämnden : </a:t>
            </a:r>
            <a:r>
              <a:rPr lang="sv-SE" sz="2000" b="1" dirty="0">
                <a:solidFill>
                  <a:srgbClr val="FF0000"/>
                </a:solidFill>
                <a:effectLst/>
                <a:latin typeface="Arial" panose="020B0604020202020204" pitchFamily="34" charset="0"/>
                <a:ea typeface="Libre Franklin" pitchFamily="2" charset="77"/>
                <a:cs typeface="Arial" panose="020B0604020202020204" pitchFamily="34" charset="0"/>
              </a:rPr>
              <a:t>100 %</a:t>
            </a:r>
            <a:endParaRPr lang="sv-SE" sz="2000" dirty="0">
              <a:solidFill>
                <a:srgbClr val="000000"/>
              </a:solidFill>
              <a:effectLst/>
              <a:latin typeface="Arial" panose="020B0604020202020204" pitchFamily="34" charset="0"/>
              <a:ea typeface="Libre Franklin" pitchFamily="2" charset="77"/>
              <a:cs typeface="Arial" panose="020B0604020202020204" pitchFamily="34" charset="0"/>
            </a:endParaRPr>
          </a:p>
          <a:p>
            <a:r>
              <a:rPr lang="sv-SE" sz="2000" dirty="0">
                <a:solidFill>
                  <a:srgbClr val="000000"/>
                </a:solidFill>
                <a:latin typeface="Arial" panose="020B0604020202020204" pitchFamily="34" charset="0"/>
                <a:cs typeface="Arial" panose="020B0604020202020204" pitchFamily="34" charset="0"/>
              </a:rPr>
              <a:t>Skolpengen: </a:t>
            </a:r>
            <a:r>
              <a:rPr lang="sv-SE" sz="2000" dirty="0">
                <a:solidFill>
                  <a:srgbClr val="FF0000"/>
                </a:solidFill>
                <a:latin typeface="Arial" panose="020B0604020202020204" pitchFamily="34" charset="0"/>
                <a:cs typeface="Arial" panose="020B0604020202020204" pitchFamily="34" charset="0"/>
              </a:rPr>
              <a:t>150 %</a:t>
            </a:r>
          </a:p>
        </p:txBody>
      </p:sp>
      <p:pic>
        <p:nvPicPr>
          <p:cNvPr id="11" name="Platshållare för bild 12" descr="En bild som visar leksak, inomhus&#10;&#10;Automatiskt genererad beskrivning">
            <a:extLst>
              <a:ext uri="{FF2B5EF4-FFF2-40B4-BE49-F238E27FC236}">
                <a16:creationId xmlns:a16="http://schemas.microsoft.com/office/drawing/2014/main" id="{902B1685-F40B-E99B-5A6A-9BA95A46F346}"/>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0475" r="10475"/>
          <a:stretch>
            <a:fillRect/>
          </a:stretch>
        </p:blipFill>
        <p:spPr>
          <a:xfrm>
            <a:off x="3630448" y="1459556"/>
            <a:ext cx="3738928" cy="2658158"/>
          </a:xfrm>
        </p:spPr>
      </p:pic>
    </p:spTree>
    <p:extLst>
      <p:ext uri="{BB962C8B-B14F-4D97-AF65-F5344CB8AC3E}">
        <p14:creationId xmlns:p14="http://schemas.microsoft.com/office/powerpoint/2010/main" val="136487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05659" y="186233"/>
            <a:ext cx="10624787" cy="1469412"/>
          </a:xfrm>
        </p:spPr>
        <p:txBody>
          <a:bodyPr rtlCol="0">
            <a:noAutofit/>
          </a:bodyPr>
          <a:lstStyle/>
          <a:p>
            <a:pPr>
              <a:spcBef>
                <a:spcPts val="2000"/>
              </a:spcBef>
              <a:spcAft>
                <a:spcPts val="300"/>
              </a:spcAft>
            </a:pPr>
            <a:r>
              <a:rPr lang="sv-SE" b="1" dirty="0">
                <a:solidFill>
                  <a:srgbClr val="000000"/>
                </a:solidFill>
                <a:effectLst/>
                <a:latin typeface="Arial" panose="020B0604020202020204" pitchFamily="34" charset="0"/>
                <a:ea typeface="Libre Franklin" pitchFamily="2" charset="77"/>
                <a:cs typeface="Arial" panose="020B0604020202020204" pitchFamily="34" charset="0"/>
              </a:rPr>
              <a:t>Vänsterpartiets satsningar i driftsbudgeten 2026-2028</a:t>
            </a:r>
            <a:br>
              <a:rPr lang="sv-SE" dirty="0">
                <a:effectLst/>
                <a:latin typeface="Arial" panose="020B0604020202020204" pitchFamily="34" charset="0"/>
                <a:ea typeface="Libre Franklin" pitchFamily="2" charset="77"/>
                <a:cs typeface="Arial" panose="020B0604020202020204" pitchFamily="34" charset="0"/>
              </a:rPr>
            </a:br>
            <a:endParaRPr lang="sv-SE"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Platshållare för text 5">
            <a:extLst>
              <a:ext uri="{FF2B5EF4-FFF2-40B4-BE49-F238E27FC236}">
                <a16:creationId xmlns:a16="http://schemas.microsoft.com/office/drawing/2014/main" id="{0BE8CDEC-F57C-4FF2-82B4-921B81BB3CE6}"/>
              </a:ext>
            </a:extLst>
          </p:cNvPr>
          <p:cNvSpPr>
            <a:spLocks noGrp="1"/>
          </p:cNvSpPr>
          <p:nvPr>
            <p:ph type="body" sz="half" idx="2"/>
          </p:nvPr>
        </p:nvSpPr>
        <p:spPr>
          <a:xfrm>
            <a:off x="191590" y="1417320"/>
            <a:ext cx="5747328" cy="5440681"/>
          </a:xfrm>
        </p:spPr>
        <p:txBody>
          <a:bodyPr>
            <a:normAutofit fontScale="32500" lnSpcReduction="20000"/>
          </a:bodyPr>
          <a:lstStyle/>
          <a:p>
            <a:pPr lvl="0">
              <a:lnSpc>
                <a:spcPct val="107000"/>
              </a:lnSpc>
            </a:pPr>
            <a:r>
              <a:rPr lang="sv-SE" sz="6200" b="1" dirty="0">
                <a:solidFill>
                  <a:srgbClr val="000000"/>
                </a:solidFill>
                <a:effectLst/>
                <a:latin typeface="Arial" panose="020B0604020202020204" pitchFamily="34" charset="0"/>
                <a:ea typeface="Libre Franklin" pitchFamily="2" charset="77"/>
                <a:cs typeface="Arial" panose="020B0604020202020204" pitchFamily="34" charset="0"/>
              </a:rPr>
              <a:t>Skolpeng</a:t>
            </a:r>
            <a:r>
              <a:rPr lang="sv-SE" sz="5000" b="1" dirty="0">
                <a:solidFill>
                  <a:srgbClr val="000000"/>
                </a:solidFill>
                <a:effectLst/>
                <a:latin typeface="Arial" panose="020B0604020202020204" pitchFamily="34" charset="0"/>
                <a:ea typeface="Libre Franklin" pitchFamily="2" charset="77"/>
                <a:cs typeface="Arial" panose="020B0604020202020204" pitchFamily="34" charset="0"/>
              </a:rPr>
              <a:t>: </a:t>
            </a:r>
            <a:r>
              <a:rPr lang="sv-SE" sz="5000" dirty="0">
                <a:solidFill>
                  <a:srgbClr val="000000"/>
                </a:solidFill>
                <a:effectLst/>
                <a:latin typeface="Arial" panose="020B0604020202020204" pitchFamily="34" charset="0"/>
                <a:ea typeface="Libre Franklin" pitchFamily="2" charset="77"/>
                <a:cs typeface="Arial" panose="020B0604020202020204" pitchFamily="34" charset="0"/>
              </a:rPr>
              <a:t>150 % kompensation för ökade löner och priser i i förskolans, grundskolans och grundsärskolans skolpeng + riktade satsningar  för 2026-2028, totalt 729MSEK för 2026 (+3,6%), 752,6MSEK (2027), och 773,2MSEK (2028) </a:t>
            </a:r>
            <a:r>
              <a:rPr lang="sv-SE" sz="5000" dirty="0">
                <a:solidFill>
                  <a:srgbClr val="000000"/>
                </a:solidFill>
                <a:latin typeface="Arial" panose="020B0604020202020204" pitchFamily="34" charset="0"/>
                <a:ea typeface="Libre Franklin" pitchFamily="2" charset="77"/>
                <a:cs typeface="Arial" panose="020B0604020202020204" pitchFamily="34" charset="0"/>
              </a:rPr>
              <a:t>T</a:t>
            </a:r>
            <a:r>
              <a:rPr lang="sv-SE" sz="5000" dirty="0">
                <a:solidFill>
                  <a:srgbClr val="000000"/>
                </a:solidFill>
                <a:effectLst/>
                <a:latin typeface="Arial" panose="020B0604020202020204" pitchFamily="34" charset="0"/>
                <a:ea typeface="Libre Franklin" pitchFamily="2" charset="77"/>
                <a:cs typeface="Arial" panose="020B0604020202020204" pitchFamily="34" charset="0"/>
              </a:rPr>
              <a:t>otalt +10,7% 2025-2028</a:t>
            </a:r>
            <a:endParaRPr lang="sv-SE" sz="5000" dirty="0">
              <a:effectLst/>
              <a:latin typeface="Arial" panose="020B0604020202020204" pitchFamily="34" charset="0"/>
              <a:ea typeface="Libre Franklin" pitchFamily="2" charset="77"/>
              <a:cs typeface="Arial" panose="020B0604020202020204" pitchFamily="34" charset="0"/>
            </a:endParaRPr>
          </a:p>
          <a:p>
            <a:pPr lvl="0">
              <a:lnSpc>
                <a:spcPct val="107000"/>
              </a:lnSpc>
            </a:pPr>
            <a:r>
              <a:rPr lang="sv-SE" sz="5000" b="1" dirty="0">
                <a:solidFill>
                  <a:srgbClr val="000000"/>
                </a:solidFill>
                <a:effectLst/>
                <a:latin typeface="Arial" panose="020B0604020202020204" pitchFamily="34" charset="0"/>
                <a:ea typeface="Libre Franklin" pitchFamily="2" charset="77"/>
                <a:cs typeface="Arial" panose="020B0604020202020204" pitchFamily="34" charset="0"/>
              </a:rPr>
              <a:t>Barn- och ungdomsnämnden: </a:t>
            </a:r>
          </a:p>
          <a:p>
            <a:pPr lvl="0">
              <a:lnSpc>
                <a:spcPct val="107000"/>
              </a:lnSpc>
            </a:pPr>
            <a:r>
              <a:rPr lang="sv-SE" sz="5000" dirty="0">
                <a:solidFill>
                  <a:srgbClr val="000000"/>
                </a:solidFill>
                <a:effectLst/>
                <a:latin typeface="Arial" panose="020B0604020202020204" pitchFamily="34" charset="0"/>
                <a:ea typeface="Libre Franklin" pitchFamily="2" charset="77"/>
                <a:cs typeface="Arial" panose="020B0604020202020204" pitchFamily="34" charset="0"/>
              </a:rPr>
              <a:t>Riktade resurser (6 MSEK/år) till för- och grundskolorna i </a:t>
            </a:r>
            <a:r>
              <a:rPr lang="sv-SE" sz="5000" dirty="0" err="1">
                <a:solidFill>
                  <a:srgbClr val="000000"/>
                </a:solidFill>
                <a:effectLst/>
                <a:latin typeface="Arial" panose="020B0604020202020204" pitchFamily="34" charset="0"/>
                <a:ea typeface="Libre Franklin" pitchFamily="2" charset="77"/>
                <a:cs typeface="Arial" panose="020B0604020202020204" pitchFamily="34" charset="0"/>
              </a:rPr>
              <a:t>Kårsta</a:t>
            </a:r>
            <a:r>
              <a:rPr lang="sv-SE" sz="5000" dirty="0">
                <a:solidFill>
                  <a:srgbClr val="000000"/>
                </a:solidFill>
                <a:effectLst/>
                <a:latin typeface="Arial" panose="020B0604020202020204" pitchFamily="34" charset="0"/>
                <a:ea typeface="Libre Franklin" pitchFamily="2" charset="77"/>
                <a:cs typeface="Arial" panose="020B0604020202020204" pitchFamily="34" charset="0"/>
              </a:rPr>
              <a:t>, Brottby och </a:t>
            </a:r>
            <a:r>
              <a:rPr lang="sv-SE" sz="5000" dirty="0" err="1">
                <a:solidFill>
                  <a:srgbClr val="000000"/>
                </a:solidFill>
                <a:effectLst/>
                <a:latin typeface="Arial" panose="020B0604020202020204" pitchFamily="34" charset="0"/>
                <a:ea typeface="Libre Franklin" pitchFamily="2" charset="77"/>
                <a:cs typeface="Arial" panose="020B0604020202020204" pitchFamily="34" charset="0"/>
              </a:rPr>
              <a:t>Lindholmen</a:t>
            </a:r>
            <a:r>
              <a:rPr lang="sv-SE" sz="5000" dirty="0">
                <a:solidFill>
                  <a:srgbClr val="000000"/>
                </a:solidFill>
                <a:effectLst/>
                <a:latin typeface="Arial" panose="020B0604020202020204" pitchFamily="34" charset="0"/>
                <a:ea typeface="Libre Franklin" pitchFamily="2" charset="77"/>
                <a:cs typeface="Arial" panose="020B0604020202020204" pitchFamily="34" charset="0"/>
              </a:rPr>
              <a:t>.</a:t>
            </a:r>
          </a:p>
          <a:p>
            <a:pPr>
              <a:lnSpc>
                <a:spcPct val="120000"/>
              </a:lnSpc>
            </a:pPr>
            <a:r>
              <a:rPr lang="sv-SE" sz="5000" dirty="0">
                <a:effectLst/>
                <a:latin typeface="Arial" panose="020B0604020202020204" pitchFamily="34" charset="0"/>
                <a:cs typeface="Arial" panose="020B0604020202020204" pitchFamily="34" charset="0"/>
              </a:rPr>
              <a:t>Förstudie för om- och tillbyggnation av Gustav </a:t>
            </a:r>
            <a:r>
              <a:rPr lang="sv-SE" sz="5000" dirty="0" err="1">
                <a:effectLst/>
                <a:latin typeface="Arial" panose="020B0604020202020204" pitchFamily="34" charset="0"/>
                <a:cs typeface="Arial" panose="020B0604020202020204" pitchFamily="34" charset="0"/>
              </a:rPr>
              <a:t>Vasa-skolan</a:t>
            </a:r>
            <a:r>
              <a:rPr lang="sv-SE" sz="5000" dirty="0">
                <a:effectLst/>
                <a:latin typeface="Arial" panose="020B0604020202020204" pitchFamily="34" charset="0"/>
                <a:cs typeface="Arial" panose="020B0604020202020204" pitchFamily="34" charset="0"/>
              </a:rPr>
              <a:t>, 5 MSEK 2026</a:t>
            </a:r>
            <a:endParaRPr lang="sv-SE" sz="5000" dirty="0">
              <a:effectLst/>
              <a:latin typeface="Arial" panose="020B0604020202020204" pitchFamily="34" charset="0"/>
              <a:ea typeface="Libre Franklin" pitchFamily="2" charset="77"/>
              <a:cs typeface="Arial" panose="020B0604020202020204" pitchFamily="34" charset="0"/>
            </a:endParaRPr>
          </a:p>
          <a:p>
            <a:pPr lvl="0">
              <a:lnSpc>
                <a:spcPct val="107000"/>
              </a:lnSpc>
            </a:pPr>
            <a:r>
              <a:rPr lang="sv-SE" sz="5000" b="1" dirty="0">
                <a:solidFill>
                  <a:srgbClr val="000000"/>
                </a:solidFill>
                <a:effectLst/>
                <a:latin typeface="Arial" panose="020B0604020202020204" pitchFamily="34" charset="0"/>
                <a:ea typeface="Libre Franklin" pitchFamily="2" charset="77"/>
                <a:cs typeface="Arial" panose="020B0604020202020204" pitchFamily="34" charset="0"/>
              </a:rPr>
              <a:t>Socialnämnden: </a:t>
            </a:r>
          </a:p>
          <a:p>
            <a:pPr lvl="0">
              <a:lnSpc>
                <a:spcPct val="107000"/>
              </a:lnSpc>
            </a:pPr>
            <a:r>
              <a:rPr lang="sv-SE" sz="5000" dirty="0">
                <a:solidFill>
                  <a:srgbClr val="000000"/>
                </a:solidFill>
                <a:effectLst/>
                <a:latin typeface="Arial" panose="020B0604020202020204" pitchFamily="34" charset="0"/>
                <a:ea typeface="Libre Franklin" pitchFamily="2" charset="77"/>
                <a:cs typeface="Arial" panose="020B0604020202020204" pitchFamily="34" charset="0"/>
              </a:rPr>
              <a:t>Införande av Communities </a:t>
            </a:r>
            <a:r>
              <a:rPr lang="sv-SE" sz="5000" dirty="0" err="1">
                <a:solidFill>
                  <a:srgbClr val="000000"/>
                </a:solidFill>
                <a:effectLst/>
                <a:latin typeface="Arial" panose="020B0604020202020204" pitchFamily="34" charset="0"/>
                <a:ea typeface="Libre Franklin" pitchFamily="2" charset="77"/>
                <a:cs typeface="Arial" panose="020B0604020202020204" pitchFamily="34" charset="0"/>
              </a:rPr>
              <a:t>That</a:t>
            </a:r>
            <a:r>
              <a:rPr lang="sv-SE" sz="5000" dirty="0">
                <a:solidFill>
                  <a:srgbClr val="000000"/>
                </a:solidFill>
                <a:effectLst/>
                <a:latin typeface="Arial" panose="020B0604020202020204" pitchFamily="34" charset="0"/>
                <a:ea typeface="Libre Franklin" pitchFamily="2" charset="77"/>
                <a:cs typeface="Arial" panose="020B0604020202020204" pitchFamily="34" charset="0"/>
              </a:rPr>
              <a:t> Care (CTC), 2 MSEK/år</a:t>
            </a:r>
            <a:endParaRPr lang="sv-SE" sz="5000" dirty="0">
              <a:effectLst/>
              <a:latin typeface="Arial" panose="020B0604020202020204" pitchFamily="34" charset="0"/>
              <a:ea typeface="Libre Franklin" pitchFamily="2" charset="77"/>
              <a:cs typeface="Arial" panose="020B0604020202020204" pitchFamily="34" charset="0"/>
            </a:endParaRPr>
          </a:p>
          <a:p>
            <a:pPr lvl="0">
              <a:lnSpc>
                <a:spcPct val="107000"/>
              </a:lnSpc>
            </a:pPr>
            <a:r>
              <a:rPr lang="sv-SE" sz="5000" b="1" dirty="0">
                <a:solidFill>
                  <a:srgbClr val="000000"/>
                </a:solidFill>
                <a:effectLst/>
                <a:latin typeface="Arial" panose="020B0604020202020204" pitchFamily="34" charset="0"/>
                <a:ea typeface="Libre Franklin" pitchFamily="2" charset="77"/>
                <a:cs typeface="Arial" panose="020B0604020202020204" pitchFamily="34" charset="0"/>
              </a:rPr>
              <a:t>Kulturnämnden: </a:t>
            </a:r>
          </a:p>
          <a:p>
            <a:pPr lvl="0">
              <a:lnSpc>
                <a:spcPct val="107000"/>
              </a:lnSpc>
            </a:pPr>
            <a:r>
              <a:rPr lang="sv-SE" sz="5000" dirty="0">
                <a:solidFill>
                  <a:srgbClr val="000000"/>
                </a:solidFill>
                <a:latin typeface="Arial" panose="020B0604020202020204" pitchFamily="34" charset="0"/>
                <a:ea typeface="Libre Franklin" pitchFamily="2" charset="77"/>
                <a:cs typeface="Arial" panose="020B0604020202020204" pitchFamily="34" charset="0"/>
              </a:rPr>
              <a:t>Avgiftsfri</a:t>
            </a:r>
            <a:r>
              <a:rPr lang="sv-SE" sz="5000" dirty="0">
                <a:solidFill>
                  <a:srgbClr val="000000"/>
                </a:solidFill>
                <a:effectLst/>
                <a:latin typeface="Arial" panose="020B0604020202020204" pitchFamily="34" charset="0"/>
                <a:ea typeface="Libre Franklin" pitchFamily="2" charset="77"/>
                <a:cs typeface="Arial" panose="020B0604020202020204" pitchFamily="34" charset="0"/>
              </a:rPr>
              <a:t> kulturskola, </a:t>
            </a:r>
            <a:r>
              <a:rPr lang="sv-SE" sz="5000" dirty="0">
                <a:solidFill>
                  <a:srgbClr val="000000"/>
                </a:solidFill>
                <a:latin typeface="Arial" panose="020B0604020202020204" pitchFamily="34" charset="0"/>
                <a:ea typeface="Libre Franklin" pitchFamily="2" charset="77"/>
                <a:cs typeface="Arial" panose="020B0604020202020204" pitchFamily="34" charset="0"/>
              </a:rPr>
              <a:t>2,6</a:t>
            </a:r>
            <a:r>
              <a:rPr lang="sv-SE" sz="5000" dirty="0">
                <a:solidFill>
                  <a:srgbClr val="000000"/>
                </a:solidFill>
                <a:effectLst/>
                <a:latin typeface="Arial" panose="020B0604020202020204" pitchFamily="34" charset="0"/>
                <a:ea typeface="Libre Franklin" pitchFamily="2" charset="77"/>
                <a:cs typeface="Arial" panose="020B0604020202020204" pitchFamily="34" charset="0"/>
              </a:rPr>
              <a:t> MSEK/år</a:t>
            </a:r>
            <a:endParaRPr lang="sv-SE" sz="5000" dirty="0">
              <a:effectLst/>
              <a:latin typeface="Arial" panose="020B0604020202020204" pitchFamily="34" charset="0"/>
              <a:ea typeface="Libre Franklin" pitchFamily="2" charset="77"/>
              <a:cs typeface="Arial" panose="020B0604020202020204" pitchFamily="34" charset="0"/>
            </a:endParaRPr>
          </a:p>
          <a:p>
            <a:endParaRPr lang="sv-SE" dirty="0"/>
          </a:p>
        </p:txBody>
      </p:sp>
      <p:sp>
        <p:nvSpPr>
          <p:cNvPr id="8" name="textruta 7">
            <a:extLst>
              <a:ext uri="{FF2B5EF4-FFF2-40B4-BE49-F238E27FC236}">
                <a16:creationId xmlns:a16="http://schemas.microsoft.com/office/drawing/2014/main" id="{36B9BE16-6247-661A-879A-9884430EDDE1}"/>
              </a:ext>
            </a:extLst>
          </p:cNvPr>
          <p:cNvSpPr txBox="1"/>
          <p:nvPr/>
        </p:nvSpPr>
        <p:spPr>
          <a:xfrm>
            <a:off x="6061002" y="1548389"/>
            <a:ext cx="5547360" cy="2708434"/>
          </a:xfrm>
          <a:prstGeom prst="rect">
            <a:avLst/>
          </a:prstGeom>
          <a:noFill/>
        </p:spPr>
        <p:txBody>
          <a:bodyPr wrap="square">
            <a:spAutoFit/>
          </a:bodyPr>
          <a:lstStyle/>
          <a:p>
            <a:pPr lvl="0">
              <a:spcAft>
                <a:spcPts val="1200"/>
              </a:spcAft>
            </a:pPr>
            <a:r>
              <a:rPr lang="sv-SE" sz="2000" b="1" dirty="0">
                <a:solidFill>
                  <a:srgbClr val="000000"/>
                </a:solidFill>
                <a:effectLst/>
                <a:latin typeface="Arial" panose="020B0604020202020204" pitchFamily="34" charset="0"/>
                <a:ea typeface="Libre Franklin" pitchFamily="2" charset="77"/>
                <a:cs typeface="Arial" panose="020B0604020202020204" pitchFamily="34" charset="0"/>
              </a:rPr>
              <a:t>Fritidsnämnden</a:t>
            </a:r>
            <a:r>
              <a:rPr lang="sv-SE" sz="2000" b="1" dirty="0">
                <a:solidFill>
                  <a:srgbClr val="000000"/>
                </a:solidFill>
                <a:latin typeface="Arial" panose="020B0604020202020204" pitchFamily="34" charset="0"/>
                <a:ea typeface="Libre Franklin" pitchFamily="2" charset="77"/>
                <a:cs typeface="Arial" panose="020B0604020202020204" pitchFamily="34" charset="0"/>
              </a:rPr>
              <a:t>: </a:t>
            </a:r>
          </a:p>
          <a:p>
            <a:pPr lvl="0">
              <a:spcAft>
                <a:spcPts val="1200"/>
              </a:spcAft>
            </a:pPr>
            <a:r>
              <a:rPr lang="sv-SE" sz="2000" dirty="0">
                <a:solidFill>
                  <a:srgbClr val="000000"/>
                </a:solidFill>
                <a:latin typeface="Arial" panose="020B0604020202020204" pitchFamily="34" charset="0"/>
                <a:ea typeface="Libre Franklin" pitchFamily="2" charset="77"/>
                <a:cs typeface="Arial" panose="020B0604020202020204" pitchFamily="34" charset="0"/>
              </a:rPr>
              <a:t>Avgiftsfri simskola för barn upp till´</a:t>
            </a:r>
            <a:r>
              <a:rPr lang="sv-SE" sz="2000" dirty="0">
                <a:solidFill>
                  <a:srgbClr val="000000"/>
                </a:solidFill>
                <a:effectLst/>
                <a:latin typeface="Arial" panose="020B0604020202020204" pitchFamily="34" charset="0"/>
                <a:ea typeface="Libre Franklin" pitchFamily="2" charset="77"/>
                <a:cs typeface="Arial" panose="020B0604020202020204" pitchFamily="34" charset="0"/>
              </a:rPr>
              <a:t>18 år, 0.4 MSEK/år</a:t>
            </a:r>
            <a:endParaRPr lang="sv-SE" sz="2000" dirty="0">
              <a:effectLst/>
              <a:latin typeface="Arial" panose="020B0604020202020204" pitchFamily="34" charset="0"/>
              <a:ea typeface="Libre Franklin" pitchFamily="2" charset="77"/>
              <a:cs typeface="Arial" panose="020B0604020202020204" pitchFamily="34" charset="0"/>
            </a:endParaRPr>
          </a:p>
          <a:p>
            <a:pPr lvl="0">
              <a:spcAft>
                <a:spcPts val="1200"/>
              </a:spcAft>
            </a:pPr>
            <a:r>
              <a:rPr lang="sv-SE" sz="2000" dirty="0">
                <a:solidFill>
                  <a:srgbClr val="000000"/>
                </a:solidFill>
                <a:effectLst/>
                <a:latin typeface="Arial" panose="020B0604020202020204" pitchFamily="34" charset="0"/>
                <a:ea typeface="Libre Franklin" pitchFamily="2" charset="77"/>
                <a:cs typeface="Arial" panose="020B0604020202020204" pitchFamily="34" charset="0"/>
              </a:rPr>
              <a:t>Avgiftsfri lokal- och planhyra för kommunens föreningar, 2 MSEK/år</a:t>
            </a:r>
          </a:p>
          <a:p>
            <a:pPr lvl="0">
              <a:spcAft>
                <a:spcPts val="1200"/>
              </a:spcAft>
            </a:pPr>
            <a:r>
              <a:rPr lang="sv-SE" sz="2000" dirty="0">
                <a:solidFill>
                  <a:srgbClr val="000000"/>
                </a:solidFill>
                <a:latin typeface="Arial" panose="020B0604020202020204" pitchFamily="34" charset="0"/>
                <a:ea typeface="Libre Franklin" pitchFamily="2" charset="77"/>
                <a:cs typeface="Arial" panose="020B0604020202020204" pitchFamily="34" charset="0"/>
              </a:rPr>
              <a:t>Förstudie för att anlägga en multiarena 5 MSEK under 2027, med möjlig byggstart 2029-2030</a:t>
            </a:r>
            <a:endParaRPr lang="sv-SE" sz="2000" dirty="0">
              <a:effectLst/>
              <a:latin typeface="Arial" panose="020B0604020202020204" pitchFamily="34" charset="0"/>
              <a:ea typeface="Libre Franklin" pitchFamily="2" charset="77"/>
              <a:cs typeface="Arial" panose="020B0604020202020204" pitchFamily="34" charset="0"/>
            </a:endParaRPr>
          </a:p>
        </p:txBody>
      </p:sp>
      <p:pic>
        <p:nvPicPr>
          <p:cNvPr id="3" name="image1.jpg">
            <a:extLst>
              <a:ext uri="{FF2B5EF4-FFF2-40B4-BE49-F238E27FC236}">
                <a16:creationId xmlns:a16="http://schemas.microsoft.com/office/drawing/2014/main" id="{8132C912-DF7C-645B-E42A-E3F3FB88A576}"/>
              </a:ext>
            </a:extLst>
          </p:cNvPr>
          <p:cNvPicPr/>
          <p:nvPr/>
        </p:nvPicPr>
        <p:blipFill>
          <a:blip r:embed="rId3"/>
          <a:srcRect/>
          <a:stretch>
            <a:fillRect/>
          </a:stretch>
        </p:blipFill>
        <p:spPr>
          <a:xfrm>
            <a:off x="9776126" y="4792442"/>
            <a:ext cx="1401900" cy="1301531"/>
          </a:xfrm>
          <a:prstGeom prst="rect">
            <a:avLst/>
          </a:prstGeom>
          <a:ln/>
        </p:spPr>
      </p:pic>
    </p:spTree>
    <p:extLst>
      <p:ext uri="{BB962C8B-B14F-4D97-AF65-F5344CB8AC3E}">
        <p14:creationId xmlns:p14="http://schemas.microsoft.com/office/powerpoint/2010/main" val="76192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34209" y="0"/>
            <a:ext cx="9980682" cy="1096962"/>
          </a:xfrm>
        </p:spPr>
        <p:txBody>
          <a:bodyPr rtlCol="0">
            <a:normAutofit/>
          </a:bodyPr>
          <a:lstStyle/>
          <a:p>
            <a:pPr marL="457200"/>
            <a:r>
              <a:rPr lang="sv-SE" sz="2400" b="1" dirty="0">
                <a:solidFill>
                  <a:srgbClr val="000000"/>
                </a:solidFill>
                <a:effectLst/>
                <a:latin typeface="Libre Franklin" pitchFamily="2" charset="77"/>
                <a:ea typeface="Libre Franklin" pitchFamily="2" charset="77"/>
                <a:cs typeface="Times New Roman" panose="02020603050405020304" pitchFamily="18" charset="0"/>
              </a:rPr>
              <a:t>Vänsterpartiets investeringsförslag:</a:t>
            </a:r>
            <a:endParaRPr lang="sv-SE" sz="3600" dirty="0">
              <a:effectLst/>
              <a:latin typeface="Libre Franklin" pitchFamily="2" charset="77"/>
              <a:ea typeface="Libre Franklin" pitchFamily="2" charset="77"/>
              <a:cs typeface="CIDFont+F3"/>
            </a:endParaRPr>
          </a:p>
        </p:txBody>
      </p:sp>
      <p:sp>
        <p:nvSpPr>
          <p:cNvPr id="7" name="textruta 6">
            <a:extLst>
              <a:ext uri="{FF2B5EF4-FFF2-40B4-BE49-F238E27FC236}">
                <a16:creationId xmlns:a16="http://schemas.microsoft.com/office/drawing/2014/main" id="{F2008844-1045-973E-404E-A336DEB8BC64}"/>
              </a:ext>
            </a:extLst>
          </p:cNvPr>
          <p:cNvSpPr txBox="1"/>
          <p:nvPr/>
        </p:nvSpPr>
        <p:spPr>
          <a:xfrm>
            <a:off x="934208" y="1903517"/>
            <a:ext cx="7922420" cy="1938992"/>
          </a:xfrm>
          <a:prstGeom prst="rect">
            <a:avLst/>
          </a:prstGeom>
          <a:noFill/>
        </p:spPr>
        <p:txBody>
          <a:bodyPr wrap="square">
            <a:spAutoFit/>
          </a:bodyPr>
          <a:lstStyle/>
          <a:p>
            <a:pPr>
              <a:spcAft>
                <a:spcPts val="1200"/>
              </a:spcAft>
            </a:pP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Vänsterpartiets kommunplan inkluderar ett borgensåtagande för nyproduktion och inköp av bostäder genom </a:t>
            </a:r>
            <a:r>
              <a:rPr lang="sv-SE" sz="2400" dirty="0" err="1">
                <a:solidFill>
                  <a:srgbClr val="000000"/>
                </a:solidFill>
                <a:effectLst/>
                <a:latin typeface="Arial" panose="020B0604020202020204" pitchFamily="34" charset="0"/>
                <a:ea typeface="Libre Franklin" pitchFamily="2" charset="77"/>
                <a:cs typeface="Arial" panose="020B0604020202020204" pitchFamily="34" charset="0"/>
              </a:rPr>
              <a:t>Össebyhus</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 AB samt ett borgensåtagande för </a:t>
            </a:r>
            <a:r>
              <a:rPr lang="sv-SE" sz="2400" dirty="0">
                <a:solidFill>
                  <a:srgbClr val="000000"/>
                </a:solidFill>
                <a:latin typeface="Arial" panose="020B0604020202020204" pitchFamily="34" charset="0"/>
                <a:ea typeface="Libre Franklin" pitchFamily="2" charset="77"/>
                <a:cs typeface="Arial" panose="020B0604020202020204" pitchFamily="34" charset="0"/>
              </a:rPr>
              <a:t>till </a:t>
            </a:r>
            <a:r>
              <a:rPr lang="sv-SE" sz="2400" dirty="0" err="1">
                <a:solidFill>
                  <a:srgbClr val="000000"/>
                </a:solidFill>
                <a:latin typeface="Arial" panose="020B0604020202020204" pitchFamily="34" charset="0"/>
                <a:ea typeface="Libre Franklin" pitchFamily="2" charset="77"/>
                <a:cs typeface="Arial" panose="020B0604020202020204" pitchFamily="34" charset="0"/>
              </a:rPr>
              <a:t>Össebyhus</a:t>
            </a:r>
            <a:r>
              <a:rPr lang="sv-SE" sz="2400" dirty="0">
                <a:solidFill>
                  <a:srgbClr val="000000"/>
                </a:solidFill>
                <a:latin typeface="Arial" panose="020B0604020202020204" pitchFamily="34" charset="0"/>
                <a:ea typeface="Libre Franklin" pitchFamily="2" charset="77"/>
                <a:cs typeface="Arial" panose="020B0604020202020204" pitchFamily="34" charset="0"/>
              </a:rPr>
              <a:t> för att bygga ett</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 </a:t>
            </a:r>
            <a:r>
              <a:rPr lang="sv-SE" sz="2400" dirty="0" err="1">
                <a:solidFill>
                  <a:srgbClr val="000000"/>
                </a:solidFill>
                <a:effectLst/>
                <a:latin typeface="Arial" panose="020B0604020202020204" pitchFamily="34" charset="0"/>
                <a:ea typeface="Libre Franklin" pitchFamily="2" charset="77"/>
                <a:cs typeface="Arial" panose="020B0604020202020204" pitchFamily="34" charset="0"/>
              </a:rPr>
              <a:t>mellanboende</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 </a:t>
            </a:r>
            <a:r>
              <a:rPr lang="sv-SE" sz="2400" dirty="0">
                <a:solidFill>
                  <a:srgbClr val="000000"/>
                </a:solidFill>
                <a:latin typeface="Arial" panose="020B0604020202020204" pitchFamily="34" charset="0"/>
                <a:ea typeface="Libre Franklin" pitchFamily="2" charset="77"/>
                <a:cs typeface="Arial" panose="020B0604020202020204" pitchFamily="34" charset="0"/>
              </a:rPr>
              <a:t>att</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 drivas i egen regi.</a:t>
            </a:r>
            <a:endParaRPr lang="sv-SE" sz="2400" dirty="0">
              <a:effectLst/>
              <a:latin typeface="Arial" panose="020B0604020202020204" pitchFamily="34" charset="0"/>
              <a:ea typeface="Libre Franklin" pitchFamily="2" charset="77"/>
              <a:cs typeface="Arial" panose="020B0604020202020204" pitchFamily="34" charset="0"/>
            </a:endParaRPr>
          </a:p>
        </p:txBody>
      </p:sp>
      <p:sp>
        <p:nvSpPr>
          <p:cNvPr id="10" name="textruta 9">
            <a:extLst>
              <a:ext uri="{FF2B5EF4-FFF2-40B4-BE49-F238E27FC236}">
                <a16:creationId xmlns:a16="http://schemas.microsoft.com/office/drawing/2014/main" id="{9CC5FBA4-50D8-C19E-F822-2BBD4C2FB232}"/>
              </a:ext>
            </a:extLst>
          </p:cNvPr>
          <p:cNvSpPr txBox="1"/>
          <p:nvPr/>
        </p:nvSpPr>
        <p:spPr>
          <a:xfrm>
            <a:off x="934208" y="5420881"/>
            <a:ext cx="10913956" cy="646331"/>
          </a:xfrm>
          <a:prstGeom prst="rect">
            <a:avLst/>
          </a:prstGeom>
          <a:noFill/>
        </p:spPr>
        <p:txBody>
          <a:bodyPr wrap="square">
            <a:spAutoFit/>
          </a:bodyPr>
          <a:lstStyle/>
          <a:p>
            <a:r>
              <a:rPr lang="sv-SE" sz="3600" dirty="0">
                <a:solidFill>
                  <a:srgbClr val="BF0000"/>
                </a:solidFill>
                <a:effectLst/>
                <a:latin typeface="Arial" panose="020B0604020202020204" pitchFamily="34" charset="0"/>
                <a:cs typeface="Arial" panose="020B0604020202020204" pitchFamily="34" charset="0"/>
              </a:rPr>
              <a:t>Ett inkluderande Vallentuna som </a:t>
            </a:r>
            <a:r>
              <a:rPr lang="sv-SE" sz="3600" dirty="0" err="1">
                <a:solidFill>
                  <a:srgbClr val="BF0000"/>
                </a:solidFill>
                <a:effectLst/>
                <a:latin typeface="Arial" panose="020B0604020202020204" pitchFamily="34" charset="0"/>
                <a:cs typeface="Arial" panose="020B0604020202020204" pitchFamily="34" charset="0"/>
              </a:rPr>
              <a:t>vågar</a:t>
            </a:r>
            <a:r>
              <a:rPr lang="sv-SE" sz="3600" dirty="0">
                <a:solidFill>
                  <a:srgbClr val="BF0000"/>
                </a:solidFill>
                <a:effectLst/>
                <a:latin typeface="Arial" panose="020B0604020202020204" pitchFamily="34" charset="0"/>
                <a:cs typeface="Arial" panose="020B0604020202020204" pitchFamily="34" charset="0"/>
              </a:rPr>
              <a:t> </a:t>
            </a:r>
            <a:r>
              <a:rPr lang="sv-SE" sz="3600" dirty="0" err="1">
                <a:solidFill>
                  <a:srgbClr val="BF0000"/>
                </a:solidFill>
                <a:effectLst/>
                <a:latin typeface="Arial" panose="020B0604020202020204" pitchFamily="34" charset="0"/>
                <a:cs typeface="Arial" panose="020B0604020202020204" pitchFamily="34" charset="0"/>
              </a:rPr>
              <a:t>ga</a:t>
            </a:r>
            <a:r>
              <a:rPr lang="sv-SE" sz="3600" dirty="0">
                <a:solidFill>
                  <a:srgbClr val="BF0000"/>
                </a:solidFill>
                <a:effectLst/>
                <a:latin typeface="Arial" panose="020B0604020202020204" pitchFamily="34" charset="0"/>
                <a:cs typeface="Arial" panose="020B0604020202020204" pitchFamily="34" charset="0"/>
              </a:rPr>
              <a:t>̊ </a:t>
            </a:r>
            <a:r>
              <a:rPr lang="sv-SE" sz="3600" dirty="0" err="1">
                <a:solidFill>
                  <a:srgbClr val="BF0000"/>
                </a:solidFill>
                <a:effectLst/>
                <a:latin typeface="Arial" panose="020B0604020202020204" pitchFamily="34" charset="0"/>
                <a:cs typeface="Arial" panose="020B0604020202020204" pitchFamily="34" charset="0"/>
              </a:rPr>
              <a:t>före</a:t>
            </a:r>
            <a:r>
              <a:rPr lang="sv-SE" sz="3600" dirty="0">
                <a:solidFill>
                  <a:srgbClr val="BF0000"/>
                </a:solidFill>
                <a:effectLst/>
                <a:latin typeface="Arial" panose="020B0604020202020204" pitchFamily="34" charset="0"/>
                <a:cs typeface="Arial" panose="020B0604020202020204" pitchFamily="34" charset="0"/>
              </a:rPr>
              <a:t> </a:t>
            </a:r>
            <a:endParaRPr lang="sv-SE" sz="3600" dirty="0">
              <a:latin typeface="Arial" panose="020B0604020202020204" pitchFamily="34" charset="0"/>
              <a:cs typeface="Arial" panose="020B0604020202020204" pitchFamily="34" charset="0"/>
            </a:endParaRPr>
          </a:p>
        </p:txBody>
      </p:sp>
      <p:pic>
        <p:nvPicPr>
          <p:cNvPr id="11" name="image1.jpg">
            <a:extLst>
              <a:ext uri="{FF2B5EF4-FFF2-40B4-BE49-F238E27FC236}">
                <a16:creationId xmlns:a16="http://schemas.microsoft.com/office/drawing/2014/main" id="{DC87CCA2-51B5-F9B7-F8CE-6AAA3AFC8143}"/>
              </a:ext>
            </a:extLst>
          </p:cNvPr>
          <p:cNvPicPr/>
          <p:nvPr/>
        </p:nvPicPr>
        <p:blipFill>
          <a:blip r:embed="rId3"/>
          <a:srcRect/>
          <a:stretch>
            <a:fillRect/>
          </a:stretch>
        </p:blipFill>
        <p:spPr>
          <a:xfrm>
            <a:off x="9429750" y="2400300"/>
            <a:ext cx="1936733" cy="1802829"/>
          </a:xfrm>
          <a:prstGeom prst="rect">
            <a:avLst/>
          </a:prstGeom>
          <a:ln/>
        </p:spPr>
      </p:pic>
    </p:spTree>
    <p:extLst>
      <p:ext uri="{BB962C8B-B14F-4D97-AF65-F5344CB8AC3E}">
        <p14:creationId xmlns:p14="http://schemas.microsoft.com/office/powerpoint/2010/main" val="2399941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a:xfrm>
            <a:off x="557631" y="2228099"/>
            <a:ext cx="8703933" cy="3336677"/>
          </a:xfrm>
        </p:spPr>
        <p:txBody>
          <a:bodyPr rtlCol="0" anchor="ctr">
            <a:noAutofit/>
          </a:bodyPr>
          <a:lstStyle/>
          <a:p>
            <a:pPr>
              <a:lnSpc>
                <a:spcPct val="100000"/>
              </a:lnSpc>
              <a:spcAft>
                <a:spcPts val="1200"/>
              </a:spcAft>
            </a:pPr>
            <a:r>
              <a:rPr lang="sv-SE" sz="2000" cap="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I en tid av lågkonjunktur och oberäknelig omvärld </a:t>
            </a:r>
            <a:r>
              <a:rPr lang="sv-SE" sz="2000" cap="none" dirty="0">
                <a:solidFill>
                  <a:srgbClr val="000000"/>
                </a:solidFill>
                <a:latin typeface="Arial" panose="020B0604020202020204" pitchFamily="34" charset="0"/>
                <a:ea typeface="Calibri" panose="020F0502020204030204" pitchFamily="34" charset="0"/>
                <a:cs typeface="Arial" panose="020B0604020202020204" pitchFamily="34" charset="0"/>
              </a:rPr>
              <a:t>är</a:t>
            </a:r>
            <a:r>
              <a:rPr lang="sv-SE" sz="2000" cap="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 det inte är rätt tid för kommunen att samla på sig stora </a:t>
            </a:r>
            <a:r>
              <a:rPr lang="sv-SE" sz="2000" cap="none" dirty="0">
                <a:solidFill>
                  <a:srgbClr val="000000"/>
                </a:solidFill>
                <a:latin typeface="Arial" panose="020B0604020202020204" pitchFamily="34" charset="0"/>
                <a:ea typeface="Calibri" panose="020F0502020204030204" pitchFamily="34" charset="0"/>
                <a:cs typeface="Arial" panose="020B0604020202020204" pitchFamily="34" charset="0"/>
              </a:rPr>
              <a:t>överskott</a:t>
            </a:r>
            <a:r>
              <a:rPr lang="sv-SE" sz="2000" cap="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 när de leder till nedskärningar inom kommunens kärnverksamhet.</a:t>
            </a:r>
            <a:br>
              <a:rPr lang="sv-SE" sz="2000" cap="none" dirty="0">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lang="sv-SE" sz="2000" cap="none" dirty="0">
                <a:solidFill>
                  <a:srgbClr val="000000"/>
                </a:solidFill>
                <a:effectLst/>
                <a:latin typeface="Arial" panose="020B0604020202020204" pitchFamily="34" charset="0"/>
                <a:ea typeface="Calibri" panose="020F0502020204030204" pitchFamily="34" charset="0"/>
                <a:cs typeface="Arial" panose="020B0604020202020204" pitchFamily="34" charset="0"/>
              </a:rPr>
            </a:br>
            <a:r>
              <a:rPr lang="sv-SE" sz="2000" cap="none" dirty="0">
                <a:solidFill>
                  <a:srgbClr val="000000"/>
                </a:solidFill>
                <a:effectLst/>
                <a:latin typeface="Arial" panose="020B0604020202020204" pitchFamily="34" charset="0"/>
                <a:ea typeface="Calibri" panose="020F0502020204030204" pitchFamily="34" charset="0"/>
                <a:cs typeface="Arial" panose="020B0604020202020204" pitchFamily="34" charset="0"/>
              </a:rPr>
              <a:t>Vänsterpartiet anser att det är extra viktigt att säkra Vallentunas gemensamma välfärd.</a:t>
            </a:r>
            <a:br>
              <a:rPr lang="sv-SE" sz="2000" cap="none" dirty="0">
                <a:solidFill>
                  <a:srgbClr val="000000"/>
                </a:solidFill>
                <a:effectLst/>
                <a:latin typeface="Arial" panose="020B0604020202020204" pitchFamily="34" charset="0"/>
                <a:ea typeface="Calibri" panose="020F0502020204030204" pitchFamily="34" charset="0"/>
                <a:cs typeface="Arial" panose="020B0604020202020204" pitchFamily="34" charset="0"/>
              </a:rPr>
            </a:br>
            <a:br>
              <a:rPr lang="sv-SE" sz="2000" cap="none" dirty="0">
                <a:solidFill>
                  <a:srgbClr val="000000"/>
                </a:solidFill>
                <a:effectLst/>
                <a:latin typeface="Arial" panose="020B0604020202020204" pitchFamily="34" charset="0"/>
                <a:ea typeface="Libre Franklin" pitchFamily="2" charset="77"/>
                <a:cs typeface="Arial" panose="020B0604020202020204" pitchFamily="34" charset="0"/>
              </a:rPr>
            </a:br>
            <a:r>
              <a:rPr lang="sv-SE" sz="2000" cap="none" dirty="0">
                <a:solidFill>
                  <a:srgbClr val="000000"/>
                </a:solidFill>
                <a:effectLst/>
                <a:latin typeface="Arial" panose="020B0604020202020204" pitchFamily="34" charset="0"/>
                <a:ea typeface="Libre Franklin" pitchFamily="2" charset="77"/>
                <a:cs typeface="Arial" panose="020B0604020202020204" pitchFamily="34" charset="0"/>
              </a:rPr>
              <a:t>Vänsterpartiet föreslår på grund av dagens geopolitiska verklighet och många hushålls pressade ekonomi en </a:t>
            </a:r>
            <a:r>
              <a:rPr lang="sv-SE" sz="2000" cap="none" dirty="0">
                <a:solidFill>
                  <a:srgbClr val="000000"/>
                </a:solidFill>
                <a:latin typeface="Arial" panose="020B0604020202020204" pitchFamily="34" charset="0"/>
                <a:ea typeface="Libre Franklin" pitchFamily="2" charset="77"/>
                <a:cs typeface="Arial" panose="020B0604020202020204" pitchFamily="34" charset="0"/>
              </a:rPr>
              <a:t>sänkt</a:t>
            </a:r>
            <a:r>
              <a:rPr lang="sv-SE" sz="2000" cap="none" dirty="0">
                <a:solidFill>
                  <a:srgbClr val="000000"/>
                </a:solidFill>
                <a:effectLst/>
                <a:latin typeface="Arial" panose="020B0604020202020204" pitchFamily="34" charset="0"/>
                <a:ea typeface="Libre Franklin" pitchFamily="2" charset="77"/>
                <a:cs typeface="Arial" panose="020B0604020202020204" pitchFamily="34" charset="0"/>
              </a:rPr>
              <a:t> skattesats (-25 öre) för 2026, 2027 och 2028. Trots det inrymmer vår budget flera satsningar</a:t>
            </a:r>
            <a:endParaRPr lang="sv-SE" sz="2000" cap="none" dirty="0">
              <a:latin typeface="Arial" panose="020B0604020202020204" pitchFamily="34" charset="0"/>
              <a:cs typeface="Arial" panose="020B0604020202020204" pitchFamily="34" charset="0"/>
            </a:endParaRPr>
          </a:p>
        </p:txBody>
      </p:sp>
      <p:pic>
        <p:nvPicPr>
          <p:cNvPr id="2" name="image1.jpg">
            <a:extLst>
              <a:ext uri="{FF2B5EF4-FFF2-40B4-BE49-F238E27FC236}">
                <a16:creationId xmlns:a16="http://schemas.microsoft.com/office/drawing/2014/main" id="{180E4DAC-9093-3AD6-3DCE-931D928D5D60}"/>
              </a:ext>
            </a:extLst>
          </p:cNvPr>
          <p:cNvPicPr/>
          <p:nvPr/>
        </p:nvPicPr>
        <p:blipFill>
          <a:blip r:embed="rId3"/>
          <a:srcRect/>
          <a:stretch>
            <a:fillRect/>
          </a:stretch>
        </p:blipFill>
        <p:spPr>
          <a:xfrm>
            <a:off x="9024620" y="2054630"/>
            <a:ext cx="3167380" cy="3160395"/>
          </a:xfrm>
          <a:prstGeom prst="rect">
            <a:avLst/>
          </a:prstGeom>
          <a:ln/>
        </p:spPr>
      </p:pic>
      <p:sp>
        <p:nvSpPr>
          <p:cNvPr id="5" name="textruta 4">
            <a:extLst>
              <a:ext uri="{FF2B5EF4-FFF2-40B4-BE49-F238E27FC236}">
                <a16:creationId xmlns:a16="http://schemas.microsoft.com/office/drawing/2014/main" id="{8E4350D8-B809-2189-85E4-8E6AED9D3D13}"/>
              </a:ext>
            </a:extLst>
          </p:cNvPr>
          <p:cNvSpPr txBox="1"/>
          <p:nvPr/>
        </p:nvSpPr>
        <p:spPr>
          <a:xfrm>
            <a:off x="3013448" y="1556589"/>
            <a:ext cx="8703933" cy="584775"/>
          </a:xfrm>
          <a:prstGeom prst="rect">
            <a:avLst/>
          </a:prstGeom>
          <a:noFill/>
        </p:spPr>
        <p:txBody>
          <a:bodyPr wrap="square" rtlCol="0">
            <a:spAutoFit/>
          </a:bodyPr>
          <a:lstStyle/>
          <a:p>
            <a:r>
              <a:rPr lang="sv-SE" sz="3200" b="1" dirty="0">
                <a:latin typeface="Arial" panose="020B0604020202020204" pitchFamily="34" charset="0"/>
                <a:cs typeface="Arial" panose="020B0604020202020204" pitchFamily="34" charset="0"/>
              </a:rPr>
              <a:t>KOMMUNBUDGET </a:t>
            </a:r>
            <a:r>
              <a:rPr lang="sv-SE" sz="3200" b="1" cap="all" dirty="0">
                <a:latin typeface="Arial" panose="020B0604020202020204" pitchFamily="34" charset="0"/>
                <a:cs typeface="Arial" panose="020B0604020202020204" pitchFamily="34" charset="0"/>
              </a:rPr>
              <a:t>i en orolig värld </a:t>
            </a:r>
          </a:p>
        </p:txBody>
      </p:sp>
    </p:spTree>
    <p:extLst>
      <p:ext uri="{BB962C8B-B14F-4D97-AF65-F5344CB8AC3E}">
        <p14:creationId xmlns:p14="http://schemas.microsoft.com/office/powerpoint/2010/main" val="3169288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ubrik 12"/>
          <p:cNvSpPr>
            <a:spLocks noGrp="1"/>
          </p:cNvSpPr>
          <p:nvPr>
            <p:ph type="ctrTitle"/>
          </p:nvPr>
        </p:nvSpPr>
        <p:spPr>
          <a:xfrm>
            <a:off x="746554" y="2039205"/>
            <a:ext cx="5622839" cy="1222356"/>
          </a:xfrm>
        </p:spPr>
        <p:txBody>
          <a:bodyPr rtlCol="0" anchor="ctr">
            <a:normAutofit/>
          </a:bodyPr>
          <a:lstStyle/>
          <a:p>
            <a:pPr rtl="0"/>
            <a:r>
              <a:rPr lang="sv-SE" sz="3200" b="1" dirty="0">
                <a:latin typeface="Arial" panose="020B0604020202020204" pitchFamily="34" charset="0"/>
                <a:cs typeface="Arial" panose="020B0604020202020204" pitchFamily="34" charset="0"/>
              </a:rPr>
              <a:t>Mål</a:t>
            </a:r>
          </a:p>
        </p:txBody>
      </p:sp>
      <p:sp>
        <p:nvSpPr>
          <p:cNvPr id="14" name="Platshållare för innehåll 13"/>
          <p:cNvSpPr>
            <a:spLocks noGrp="1"/>
          </p:cNvSpPr>
          <p:nvPr>
            <p:ph type="subTitle" idx="1"/>
          </p:nvPr>
        </p:nvSpPr>
        <p:spPr>
          <a:xfrm>
            <a:off x="746554" y="3414957"/>
            <a:ext cx="5734050" cy="1428347"/>
          </a:xfrm>
        </p:spPr>
        <p:txBody>
          <a:bodyPr rtlCol="0">
            <a:noAutofit/>
          </a:bodyPr>
          <a:lstStyle/>
          <a:p>
            <a:pPr marL="0" indent="0">
              <a:spcAft>
                <a:spcPts val="600"/>
              </a:spcAft>
              <a:buNone/>
            </a:pPr>
            <a:r>
              <a:rPr lang="sv-SE" sz="2400" dirty="0">
                <a:latin typeface="Arial" panose="020B0604020202020204" pitchFamily="34" charset="0"/>
                <a:cs typeface="Arial" panose="020B0604020202020204" pitchFamily="34" charset="0"/>
              </a:rPr>
              <a:t>E</a:t>
            </a:r>
            <a:r>
              <a:rPr lang="sv-SE" sz="2400" dirty="0">
                <a:effectLst/>
                <a:latin typeface="Arial" panose="020B0604020202020204" pitchFamily="34" charset="0"/>
                <a:cs typeface="Arial" panose="020B0604020202020204" pitchFamily="34" charset="0"/>
              </a:rPr>
              <a:t>tt harmoniskt och hållbart växande Vallentuna där alla får möjlighet att utvecklas efter sina egna förutsättningar och villkor</a:t>
            </a:r>
          </a:p>
        </p:txBody>
      </p:sp>
      <p:pic>
        <p:nvPicPr>
          <p:cNvPr id="7" name="Platshållare för bild 6" descr="En bild som visar väderkvarn, utomhus, himmel, Kvarn&#10;&#10;Automatiskt genererad beskrivning">
            <a:extLst>
              <a:ext uri="{FF2B5EF4-FFF2-40B4-BE49-F238E27FC236}">
                <a16:creationId xmlns:a16="http://schemas.microsoft.com/office/drawing/2014/main" id="{58BF7D84-8F28-B9CA-1937-039A97F65CB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303" r="3303"/>
          <a:stretch>
            <a:fillRect/>
          </a:stretch>
        </p:blipFill>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48598" y="-12357"/>
            <a:ext cx="9980682" cy="1096962"/>
          </a:xfrm>
        </p:spPr>
        <p:txBody>
          <a:bodyPr rtlCol="0">
            <a:normAutofit/>
          </a:bodyPr>
          <a:lstStyle/>
          <a:p>
            <a:pPr>
              <a:spcBef>
                <a:spcPts val="2000"/>
              </a:spcBef>
              <a:spcAft>
                <a:spcPts val="300"/>
              </a:spcAft>
            </a:pPr>
            <a:r>
              <a:rPr lang="sv-SE" b="1" dirty="0">
                <a:effectLst/>
                <a:latin typeface="Arial" panose="020B0604020202020204" pitchFamily="34" charset="0"/>
                <a:ea typeface="Times New Roman" panose="02020603050405020304" pitchFamily="18" charset="0"/>
                <a:cs typeface="Arial" panose="020B0604020202020204" pitchFamily="34" charset="0"/>
              </a:rPr>
              <a:t>En gemensamt finansierad välfärd</a:t>
            </a:r>
          </a:p>
        </p:txBody>
      </p:sp>
      <p:sp>
        <p:nvSpPr>
          <p:cNvPr id="4" name="Platshållare för text 3"/>
          <p:cNvSpPr>
            <a:spLocks noGrp="1"/>
          </p:cNvSpPr>
          <p:nvPr>
            <p:ph type="body" sz="half" idx="2"/>
          </p:nvPr>
        </p:nvSpPr>
        <p:spPr>
          <a:xfrm>
            <a:off x="625283" y="1895542"/>
            <a:ext cx="5342001" cy="3066915"/>
          </a:xfrm>
        </p:spPr>
        <p:txBody>
          <a:bodyPr rtlCol="0">
            <a:normAutofit/>
          </a:bodyPr>
          <a:lstStyle/>
          <a:p>
            <a:pPr marL="285750" indent="-285750" rtl="0">
              <a:buFont typeface="Arial" panose="020B0604020202020204" pitchFamily="34" charset="0"/>
              <a:buChar char="•"/>
            </a:pP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Skattepengarna ska stanna inom välfärden.</a:t>
            </a:r>
            <a:r>
              <a:rPr lang="sv-SE" sz="2400" dirty="0">
                <a:effectLst/>
                <a:latin typeface="Arial" panose="020B0604020202020204" pitchFamily="34" charset="0"/>
                <a:cs typeface="Arial" panose="020B0604020202020204" pitchFamily="34" charset="0"/>
              </a:rPr>
              <a:t> </a:t>
            </a:r>
          </a:p>
          <a:p>
            <a:pPr marL="285750" indent="-285750" rtl="0">
              <a:buFont typeface="Arial" panose="020B0604020202020204" pitchFamily="34" charset="0"/>
              <a:buChar char="•"/>
            </a:pP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Vi är för valfrihet i den offentliga verksamheten. Den ska innebära valfrihet för kommunens invånare, inte valfrihet för marknadsaktörer att fritt tjäna pengar på offentligt finansierad verksamhet.</a:t>
            </a:r>
          </a:p>
          <a:p>
            <a:pPr marL="285750" indent="-285750" rtl="0">
              <a:buFont typeface="Arial" panose="020B0604020202020204" pitchFamily="34" charset="0"/>
              <a:buChar char="•"/>
            </a:pPr>
            <a:endParaRPr lang="sv-SE" sz="1800" dirty="0">
              <a:effectLst/>
              <a:latin typeface="Libre Franklin" pitchFamily="2" charset="77"/>
              <a:ea typeface="Libre Franklin" pitchFamily="2" charset="77"/>
              <a:cs typeface="CIDFont+F3"/>
            </a:endParaRPr>
          </a:p>
        </p:txBody>
      </p:sp>
      <p:pic>
        <p:nvPicPr>
          <p:cNvPr id="13" name="Platshållare för bild 12" descr="En bild som visar leksak, inomhus&#10;&#10;Automatiskt genererad beskrivning">
            <a:extLst>
              <a:ext uri="{FF2B5EF4-FFF2-40B4-BE49-F238E27FC236}">
                <a16:creationId xmlns:a16="http://schemas.microsoft.com/office/drawing/2014/main" id="{8B7B1DF1-54CF-0C03-A3C0-C60279671764}"/>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10475" r="10475"/>
          <a:stretch>
            <a:fillRect/>
          </a:stretch>
        </p:blipFill>
        <p:spPr>
          <a:xfrm>
            <a:off x="6224717" y="2795416"/>
            <a:ext cx="3738928" cy="2658158"/>
          </a:xfrm>
        </p:spPr>
      </p:pic>
      <p:sp>
        <p:nvSpPr>
          <p:cNvPr id="16" name="textruta 15">
            <a:extLst>
              <a:ext uri="{FF2B5EF4-FFF2-40B4-BE49-F238E27FC236}">
                <a16:creationId xmlns:a16="http://schemas.microsoft.com/office/drawing/2014/main" id="{6DBBE437-12E1-AB2F-6559-9D50F2696E40}"/>
              </a:ext>
            </a:extLst>
          </p:cNvPr>
          <p:cNvSpPr txBox="1"/>
          <p:nvPr/>
        </p:nvSpPr>
        <p:spPr>
          <a:xfrm>
            <a:off x="6096000" y="1895542"/>
            <a:ext cx="5921829" cy="830997"/>
          </a:xfrm>
          <a:prstGeom prst="rect">
            <a:avLst/>
          </a:prstGeom>
          <a:noFill/>
        </p:spPr>
        <p:txBody>
          <a:bodyPr wrap="square">
            <a:spAutoFit/>
          </a:bodyPr>
          <a:lstStyle/>
          <a:p>
            <a:r>
              <a:rPr lang="sv-SE" sz="2400" b="1" dirty="0">
                <a:solidFill>
                  <a:srgbClr val="FF0000"/>
                </a:solidFill>
                <a:effectLst/>
                <a:latin typeface="Arial" panose="020B0604020202020204" pitchFamily="34" charset="0"/>
                <a:cs typeface="Arial" panose="020B0604020202020204" pitchFamily="34" charset="0"/>
              </a:rPr>
              <a:t>100 % kompensation för samtliga nämnder för pris- och löneökningar </a:t>
            </a:r>
            <a:endParaRPr lang="sv-SE" sz="2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5412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48598" y="-12357"/>
            <a:ext cx="9980682" cy="1096962"/>
          </a:xfrm>
        </p:spPr>
        <p:txBody>
          <a:bodyPr rtlCol="0">
            <a:normAutofit/>
          </a:bodyPr>
          <a:lstStyle/>
          <a:p>
            <a:pPr>
              <a:spcBef>
                <a:spcPts val="2000"/>
              </a:spcBef>
              <a:spcAft>
                <a:spcPts val="300"/>
              </a:spcAft>
            </a:pPr>
            <a:r>
              <a:rPr lang="sv-SE" b="1" dirty="0">
                <a:effectLst/>
                <a:latin typeface="Arial" panose="020B0604020202020204" pitchFamily="34" charset="0"/>
                <a:ea typeface="Times New Roman" panose="02020603050405020304" pitchFamily="18" charset="0"/>
                <a:cs typeface="Arial" panose="020B0604020202020204" pitchFamily="34" charset="0"/>
              </a:rPr>
              <a:t>En gemensamt finansierad välfärd II</a:t>
            </a:r>
          </a:p>
        </p:txBody>
      </p:sp>
      <p:sp>
        <p:nvSpPr>
          <p:cNvPr id="4" name="Platshållare för text 3"/>
          <p:cNvSpPr>
            <a:spLocks noGrp="1"/>
          </p:cNvSpPr>
          <p:nvPr>
            <p:ph type="body" sz="half" idx="2"/>
          </p:nvPr>
        </p:nvSpPr>
        <p:spPr>
          <a:xfrm>
            <a:off x="427823" y="1616845"/>
            <a:ext cx="6045088" cy="4084215"/>
          </a:xfrm>
        </p:spPr>
        <p:txBody>
          <a:bodyPr rtlCol="0">
            <a:normAutofit/>
          </a:bodyPr>
          <a:lstStyle/>
          <a:p>
            <a:pPr rtl="0"/>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Kommunalt driven verksamhet ska vara basen för vår gemensamma välfärd. Privata företag kan vara komplement om de tillför nya metoder och högre kvalitet. </a:t>
            </a:r>
          </a:p>
          <a:p>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Vänsterpartiet är för att kommunen återinför tillämpning av </a:t>
            </a:r>
            <a:r>
              <a:rPr lang="sv-SE" sz="2400" i="1" dirty="0">
                <a:solidFill>
                  <a:srgbClr val="000000"/>
                </a:solidFill>
                <a:effectLst/>
                <a:latin typeface="Arial" panose="020B0604020202020204" pitchFamily="34" charset="0"/>
                <a:ea typeface="Libre Franklin" pitchFamily="2" charset="77"/>
                <a:cs typeface="Arial" panose="020B0604020202020204" pitchFamily="34" charset="0"/>
              </a:rPr>
              <a:t>Lagen om Offentlig Upphandling</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 (LOU) och överger </a:t>
            </a:r>
            <a:r>
              <a:rPr lang="sv-SE" sz="2400" i="1" dirty="0">
                <a:solidFill>
                  <a:srgbClr val="000000"/>
                </a:solidFill>
                <a:effectLst/>
                <a:latin typeface="Arial" panose="020B0604020202020204" pitchFamily="34" charset="0"/>
                <a:ea typeface="Libre Franklin" pitchFamily="2" charset="77"/>
                <a:cs typeface="Arial" panose="020B0604020202020204" pitchFamily="34" charset="0"/>
              </a:rPr>
              <a:t>Lagen om Valfrihet</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 (LOV) som öppnar för utövare av vård och omsorg att bedriva vård mer av vinstintresse än av omsorg om kommunens invånare.</a:t>
            </a:r>
            <a:endParaRPr lang="sv-SE" sz="2400" dirty="0">
              <a:effectLst/>
              <a:latin typeface="Arial" panose="020B0604020202020204" pitchFamily="34" charset="0"/>
              <a:ea typeface="Libre Franklin" pitchFamily="2" charset="77"/>
              <a:cs typeface="Arial" panose="020B0604020202020204" pitchFamily="34" charset="0"/>
            </a:endParaRPr>
          </a:p>
          <a:p>
            <a:pPr marL="285750" indent="-285750" rtl="0">
              <a:buFont typeface="Arial" panose="020B0604020202020204" pitchFamily="34" charset="0"/>
              <a:buChar char="•"/>
            </a:pPr>
            <a:endParaRPr lang="sv-SE" sz="1800" dirty="0">
              <a:effectLst/>
              <a:latin typeface="Libre Franklin" pitchFamily="2" charset="77"/>
              <a:ea typeface="Libre Franklin" pitchFamily="2" charset="77"/>
              <a:cs typeface="CIDFont+F3"/>
            </a:endParaRPr>
          </a:p>
        </p:txBody>
      </p:sp>
      <p:sp>
        <p:nvSpPr>
          <p:cNvPr id="16" name="textruta 15">
            <a:extLst>
              <a:ext uri="{FF2B5EF4-FFF2-40B4-BE49-F238E27FC236}">
                <a16:creationId xmlns:a16="http://schemas.microsoft.com/office/drawing/2014/main" id="{6DBBE437-12E1-AB2F-6559-9D50F2696E40}"/>
              </a:ext>
            </a:extLst>
          </p:cNvPr>
          <p:cNvSpPr txBox="1"/>
          <p:nvPr/>
        </p:nvSpPr>
        <p:spPr>
          <a:xfrm>
            <a:off x="6622869" y="1616845"/>
            <a:ext cx="5699906" cy="2308324"/>
          </a:xfrm>
          <a:prstGeom prst="rect">
            <a:avLst/>
          </a:prstGeom>
          <a:noFill/>
        </p:spPr>
        <p:txBody>
          <a:bodyPr wrap="square">
            <a:spAutoFit/>
          </a:bodyPr>
          <a:lstStyle/>
          <a:p>
            <a:r>
              <a:rPr lang="sv-SE" sz="2400" b="1" dirty="0">
                <a:solidFill>
                  <a:srgbClr val="FF0000"/>
                </a:solidFill>
                <a:effectLst/>
                <a:latin typeface="Arial" panose="020B0604020202020204" pitchFamily="34" charset="0"/>
                <a:cs typeface="Arial" panose="020B0604020202020204" pitchFamily="34" charset="0"/>
              </a:rPr>
              <a:t>100 % kompensation för samtliga </a:t>
            </a:r>
            <a:r>
              <a:rPr lang="sv-SE" sz="2400" b="1" dirty="0" err="1">
                <a:solidFill>
                  <a:srgbClr val="FF0000"/>
                </a:solidFill>
                <a:effectLst/>
                <a:latin typeface="Arial" panose="020B0604020202020204" pitchFamily="34" charset="0"/>
                <a:cs typeface="Arial" panose="020B0604020202020204" pitchFamily="34" charset="0"/>
              </a:rPr>
              <a:t>nä̈mnder</a:t>
            </a:r>
            <a:r>
              <a:rPr lang="sv-SE" sz="2400" b="1" dirty="0">
                <a:solidFill>
                  <a:srgbClr val="FF0000"/>
                </a:solidFill>
                <a:effectLst/>
                <a:latin typeface="Arial" panose="020B0604020202020204" pitchFamily="34" charset="0"/>
                <a:cs typeface="Arial" panose="020B0604020202020204" pitchFamily="34" charset="0"/>
              </a:rPr>
              <a:t> för pris och löneökningar. Extra satsning utöver det på skola, äldreomsorg, fritid, kultur och förebyggande arbete mot missbruk och kriminalitet </a:t>
            </a:r>
            <a:endParaRPr lang="sv-SE" sz="2400" b="1" dirty="0">
              <a:solidFill>
                <a:srgbClr val="FF0000"/>
              </a:solidFill>
              <a:latin typeface="Arial" panose="020B0604020202020204" pitchFamily="34" charset="0"/>
              <a:cs typeface="Arial" panose="020B0604020202020204" pitchFamily="34" charset="0"/>
            </a:endParaRPr>
          </a:p>
        </p:txBody>
      </p:sp>
      <p:pic>
        <p:nvPicPr>
          <p:cNvPr id="7" name="Platshållare för bild 6" descr="En bild som visar clipart, Grafik, illustration, grafisk design&#10;&#10;Automatiskt genererad beskrivning">
            <a:extLst>
              <a:ext uri="{FF2B5EF4-FFF2-40B4-BE49-F238E27FC236}">
                <a16:creationId xmlns:a16="http://schemas.microsoft.com/office/drawing/2014/main" id="{C790BE1E-B7EC-F877-D82F-D9FE36C07A1D}"/>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4453" b="14453"/>
          <a:stretch>
            <a:fillRect/>
          </a:stretch>
        </p:blipFill>
        <p:spPr>
          <a:xfrm>
            <a:off x="7458891" y="4089996"/>
            <a:ext cx="3640349" cy="2588074"/>
          </a:xfrm>
        </p:spPr>
      </p:pic>
    </p:spTree>
    <p:extLst>
      <p:ext uri="{BB962C8B-B14F-4D97-AF65-F5344CB8AC3E}">
        <p14:creationId xmlns:p14="http://schemas.microsoft.com/office/powerpoint/2010/main" val="2961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rtlCol="0">
            <a:normAutofit/>
          </a:bodyPr>
          <a:lstStyle/>
          <a:p>
            <a:pPr>
              <a:spcBef>
                <a:spcPts val="2000"/>
              </a:spcBef>
              <a:spcAft>
                <a:spcPts val="300"/>
              </a:spcAft>
            </a:pPr>
            <a:r>
              <a:rPr lang="sv-SE" b="1" dirty="0">
                <a:latin typeface="Arial" panose="020B0604020202020204" pitchFamily="34" charset="0"/>
                <a:ea typeface="Times New Roman" panose="02020603050405020304" pitchFamily="18" charset="0"/>
                <a:cs typeface="Arial" panose="020B0604020202020204" pitchFamily="34" charset="0"/>
              </a:rPr>
              <a:t>Vallentuna ska vara b</a:t>
            </a:r>
            <a:r>
              <a:rPr lang="sv-SE" b="1" dirty="0">
                <a:effectLst/>
                <a:latin typeface="Arial" panose="020B0604020202020204" pitchFamily="34" charset="0"/>
                <a:ea typeface="Times New Roman" panose="02020603050405020304" pitchFamily="18" charset="0"/>
                <a:cs typeface="Arial" panose="020B0604020202020204" pitchFamily="34" charset="0"/>
              </a:rPr>
              <a:t>ästa kommunen </a:t>
            </a:r>
            <a:br>
              <a:rPr lang="sv-SE" b="1" dirty="0">
                <a:effectLst/>
                <a:latin typeface="Arial" panose="020B0604020202020204" pitchFamily="34" charset="0"/>
                <a:ea typeface="Times New Roman" panose="02020603050405020304" pitchFamily="18" charset="0"/>
                <a:cs typeface="Arial" panose="020B0604020202020204" pitchFamily="34" charset="0"/>
              </a:rPr>
            </a:br>
            <a:r>
              <a:rPr lang="sv-SE" b="1" dirty="0">
                <a:effectLst/>
                <a:latin typeface="Arial" panose="020B0604020202020204" pitchFamily="34" charset="0"/>
                <a:ea typeface="Times New Roman" panose="02020603050405020304" pitchFamily="18" charset="0"/>
                <a:cs typeface="Arial" panose="020B0604020202020204" pitchFamily="34" charset="0"/>
              </a:rPr>
              <a:t>att bo och leva i</a:t>
            </a:r>
          </a:p>
        </p:txBody>
      </p:sp>
      <p:sp>
        <p:nvSpPr>
          <p:cNvPr id="4" name="Platshållare för text 3"/>
          <p:cNvSpPr>
            <a:spLocks noGrp="1"/>
          </p:cNvSpPr>
          <p:nvPr>
            <p:ph type="body" sz="half" idx="2"/>
          </p:nvPr>
        </p:nvSpPr>
        <p:spPr>
          <a:xfrm>
            <a:off x="1104900" y="1785551"/>
            <a:ext cx="5282837" cy="4572000"/>
          </a:xfrm>
        </p:spPr>
        <p:txBody>
          <a:bodyPr rtlCol="0">
            <a:noAutofit/>
          </a:bodyPr>
          <a:lstStyle/>
          <a:p>
            <a:pPr marL="285750" indent="-285750" rtl="0">
              <a:buFont typeface="Arial" panose="020B0604020202020204" pitchFamily="34" charset="0"/>
              <a:buChar char="•"/>
            </a:pP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Bostadsbyggandet ska ta hänsyn till miljön</a:t>
            </a:r>
            <a:endParaRPr lang="sv-SE" sz="2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sv-SE" sz="2400" dirty="0">
                <a:solidFill>
                  <a:srgbClr val="000000"/>
                </a:solidFill>
                <a:latin typeface="Arial" panose="020B0604020202020204" pitchFamily="34" charset="0"/>
                <a:ea typeface="Libre Franklin" pitchFamily="2" charset="77"/>
                <a:cs typeface="Arial" panose="020B0604020202020204" pitchFamily="34" charset="0"/>
              </a:rPr>
              <a:t>M</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inst 50 </a:t>
            </a:r>
            <a:r>
              <a:rPr lang="sv-SE" sz="2400" dirty="0">
                <a:solidFill>
                  <a:srgbClr val="000000"/>
                </a:solidFill>
                <a:latin typeface="Arial" panose="020B0604020202020204" pitchFamily="34" charset="0"/>
                <a:ea typeface="Libre Franklin" pitchFamily="2" charset="77"/>
                <a:cs typeface="Arial" panose="020B0604020202020204" pitchFamily="34" charset="0"/>
              </a:rPr>
              <a:t>%</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 av nyproduktionen av bostäder ska vara kollektivtrafiknära hyresrätter, syftande till 30 % på sikt</a:t>
            </a:r>
            <a:endParaRPr lang="sv-SE" sz="2400" dirty="0">
              <a:solidFill>
                <a:srgbClr val="000000"/>
              </a:solidFill>
              <a:latin typeface="Arial" panose="020B0604020202020204" pitchFamily="34" charset="0"/>
              <a:ea typeface="Libre Franklin" pitchFamily="2" charset="77"/>
              <a:cs typeface="Arial" panose="020B0604020202020204" pitchFamily="34" charset="0"/>
            </a:endParaRPr>
          </a:p>
          <a:p>
            <a:pPr marL="285750" indent="-285750">
              <a:spcAft>
                <a:spcPts val="600"/>
              </a:spcAft>
              <a:buFont typeface="Arial" panose="020B0604020202020204" pitchFamily="34" charset="0"/>
              <a:buChar char="•"/>
            </a:pP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Vänsterpartiets kommunplan inkluderar borgensåtagande för nyproduktion och inköp av bostäder genom </a:t>
            </a:r>
            <a:r>
              <a:rPr lang="sv-SE" sz="2400" dirty="0" err="1">
                <a:solidFill>
                  <a:srgbClr val="000000"/>
                </a:solidFill>
                <a:effectLst/>
                <a:latin typeface="Arial" panose="020B0604020202020204" pitchFamily="34" charset="0"/>
                <a:ea typeface="Libre Franklin" pitchFamily="2" charset="77"/>
                <a:cs typeface="Arial" panose="020B0604020202020204" pitchFamily="34" charset="0"/>
              </a:rPr>
              <a:t>Össebyhus</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 AB och nybyggnation av ett </a:t>
            </a:r>
            <a:r>
              <a:rPr lang="sv-SE" sz="2400" dirty="0" err="1">
                <a:solidFill>
                  <a:srgbClr val="000000"/>
                </a:solidFill>
                <a:latin typeface="Arial" panose="020B0604020202020204" pitchFamily="34" charset="0"/>
                <a:ea typeface="Libre Franklin" pitchFamily="2" charset="77"/>
                <a:cs typeface="Arial" panose="020B0604020202020204" pitchFamily="34" charset="0"/>
              </a:rPr>
              <a:t>mellan</a:t>
            </a:r>
            <a:r>
              <a:rPr lang="sv-SE" sz="2400" dirty="0" err="1">
                <a:solidFill>
                  <a:srgbClr val="000000"/>
                </a:solidFill>
                <a:effectLst/>
                <a:latin typeface="Arial" panose="020B0604020202020204" pitchFamily="34" charset="0"/>
                <a:ea typeface="Libre Franklin" pitchFamily="2" charset="77"/>
                <a:cs typeface="Arial" panose="020B0604020202020204" pitchFamily="34" charset="0"/>
              </a:rPr>
              <a:t>boende</a:t>
            </a:r>
            <a:r>
              <a:rPr lang="sv-SE" sz="2400" dirty="0">
                <a:solidFill>
                  <a:srgbClr val="000000"/>
                </a:solidFill>
                <a:effectLst/>
                <a:latin typeface="Arial" panose="020B0604020202020204" pitchFamily="34" charset="0"/>
                <a:ea typeface="Libre Franklin" pitchFamily="2" charset="77"/>
                <a:cs typeface="Arial" panose="020B0604020202020204" pitchFamily="34" charset="0"/>
              </a:rPr>
              <a:t> för äldre</a:t>
            </a:r>
            <a:endParaRPr lang="sv-SE" sz="2400" dirty="0">
              <a:effectLst/>
              <a:latin typeface="Arial" panose="020B0604020202020204" pitchFamily="34" charset="0"/>
              <a:ea typeface="Libre Franklin" pitchFamily="2" charset="77"/>
              <a:cs typeface="Arial" panose="020B0604020202020204" pitchFamily="34" charset="0"/>
            </a:endParaRPr>
          </a:p>
        </p:txBody>
      </p:sp>
      <p:pic>
        <p:nvPicPr>
          <p:cNvPr id="8" name="Platshållare för bild 7" descr="En bild som visar utomhus, träd, himmel, panorama&#10;&#10;Automatiskt genererad beskrivning">
            <a:extLst>
              <a:ext uri="{FF2B5EF4-FFF2-40B4-BE49-F238E27FC236}">
                <a16:creationId xmlns:a16="http://schemas.microsoft.com/office/drawing/2014/main" id="{A7933C43-5EAC-8398-F7C4-CF3F003728D4}"/>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6557" r="26557"/>
          <a:stretch>
            <a:fillRect/>
          </a:stretch>
        </p:blipFill>
        <p:spPr>
          <a:xfrm>
            <a:off x="6594682" y="1785551"/>
            <a:ext cx="4921815" cy="3499122"/>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48598" y="-12357"/>
            <a:ext cx="9980682" cy="1096962"/>
          </a:xfrm>
        </p:spPr>
        <p:txBody>
          <a:bodyPr rtlCol="0">
            <a:normAutofit/>
          </a:bodyPr>
          <a:lstStyle/>
          <a:p>
            <a:pPr>
              <a:spcBef>
                <a:spcPts val="2000"/>
              </a:spcBef>
              <a:spcAft>
                <a:spcPts val="300"/>
              </a:spcAft>
            </a:pPr>
            <a:r>
              <a:rPr lang="sv-SE" b="1" dirty="0">
                <a:effectLst/>
                <a:latin typeface="Arial" panose="020B0604020202020204" pitchFamily="34" charset="0"/>
                <a:ea typeface="Times New Roman" panose="02020603050405020304" pitchFamily="18" charset="0"/>
                <a:cs typeface="Arial" panose="020B0604020202020204" pitchFamily="34" charset="0"/>
              </a:rPr>
              <a:t>En skola för alla barn och ungdomar</a:t>
            </a:r>
          </a:p>
        </p:txBody>
      </p:sp>
      <p:sp>
        <p:nvSpPr>
          <p:cNvPr id="4" name="Platshållare för text 3"/>
          <p:cNvSpPr>
            <a:spLocks noGrp="1"/>
          </p:cNvSpPr>
          <p:nvPr>
            <p:ph type="body" sz="half" idx="2"/>
          </p:nvPr>
        </p:nvSpPr>
        <p:spPr>
          <a:xfrm>
            <a:off x="496388" y="1508347"/>
            <a:ext cx="5799909" cy="5023081"/>
          </a:xfrm>
        </p:spPr>
        <p:txBody>
          <a:bodyPr rtlCol="0">
            <a:normAutofit fontScale="92500"/>
          </a:bodyPr>
          <a:lstStyle/>
          <a:p>
            <a:pPr rtl="0">
              <a:lnSpc>
                <a:spcPct val="120000"/>
              </a:lnSpc>
              <a:spcBef>
                <a:spcPts val="600"/>
              </a:spcBef>
              <a:spcAft>
                <a:spcPts val="600"/>
              </a:spcAft>
            </a:pPr>
            <a:r>
              <a:rPr lang="sv-SE"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Enligt Skolverkets data för 2024, hade Vallentunas kommunala grundskolor, tillsammans med tre andra kommuner, lägst lärartäthet bland landets 290 kommuner. Skolorna behöver </a:t>
            </a:r>
            <a:r>
              <a:rPr lang="sv-SE" sz="2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fler lärare</a:t>
            </a:r>
            <a:r>
              <a:rPr lang="sv-SE"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pPr rtl="0">
              <a:lnSpc>
                <a:spcPct val="120000"/>
              </a:lnSpc>
              <a:spcBef>
                <a:spcPts val="600"/>
              </a:spcBef>
              <a:spcAft>
                <a:spcPts val="600"/>
              </a:spcAft>
            </a:pPr>
            <a:r>
              <a:rPr lang="sv-SE" sz="2200" b="1" dirty="0">
                <a:solidFill>
                  <a:srgbClr val="000000"/>
                </a:solidFill>
                <a:latin typeface="Arial" panose="020B0604020202020204" pitchFamily="34" charset="0"/>
                <a:ea typeface="Libre Franklin" pitchFamily="2" charset="77"/>
                <a:cs typeface="Arial" panose="020B0604020202020204" pitchFamily="34" charset="0"/>
              </a:rPr>
              <a:t>Höjd skolpeng</a:t>
            </a:r>
            <a:r>
              <a:rPr lang="sv-SE" sz="2200" dirty="0">
                <a:solidFill>
                  <a:srgbClr val="000000"/>
                </a:solidFill>
                <a:latin typeface="Arial" panose="020B0604020202020204" pitchFamily="34" charset="0"/>
                <a:ea typeface="Libre Franklin" pitchFamily="2" charset="77"/>
                <a:cs typeface="Arial" panose="020B0604020202020204" pitchFamily="34" charset="0"/>
              </a:rPr>
              <a:t>: </a:t>
            </a:r>
            <a:r>
              <a:rPr lang="sv-SE" sz="2200" dirty="0">
                <a:solidFill>
                  <a:srgbClr val="000000"/>
                </a:solidFill>
                <a:latin typeface="Arial" panose="020B0604020202020204" pitchFamily="34" charset="0"/>
                <a:cs typeface="Arial" panose="020B0604020202020204" pitchFamily="34" charset="0"/>
              </a:rPr>
              <a:t>150 % kompensation för ökade löner och priser för förskolans, grundskolans och grundsärskolans skolpeng </a:t>
            </a:r>
          </a:p>
          <a:p>
            <a:pPr>
              <a:lnSpc>
                <a:spcPct val="120000"/>
              </a:lnSpc>
              <a:spcBef>
                <a:spcPts val="600"/>
              </a:spcBef>
              <a:spcAft>
                <a:spcPts val="600"/>
              </a:spcAft>
            </a:pPr>
            <a:r>
              <a:rPr lang="sv-SE" sz="2200" b="1" dirty="0">
                <a:solidFill>
                  <a:srgbClr val="000000"/>
                </a:solidFill>
                <a:latin typeface="Arial" panose="020B0604020202020204" pitchFamily="34" charset="0"/>
                <a:cs typeface="Arial" panose="020B0604020202020204" pitchFamily="34" charset="0"/>
              </a:rPr>
              <a:t>Riktad satsning </a:t>
            </a:r>
            <a:r>
              <a:rPr lang="sv-SE" sz="2200" b="1" dirty="0" err="1">
                <a:solidFill>
                  <a:srgbClr val="000000"/>
                </a:solidFill>
                <a:latin typeface="Arial" panose="020B0604020202020204" pitchFamily="34" charset="0"/>
                <a:cs typeface="Arial" panose="020B0604020202020204" pitchFamily="34" charset="0"/>
              </a:rPr>
              <a:t>pa</a:t>
            </a:r>
            <a:r>
              <a:rPr lang="sv-SE" sz="2200" b="1" dirty="0">
                <a:solidFill>
                  <a:srgbClr val="000000"/>
                </a:solidFill>
                <a:latin typeface="Arial" panose="020B0604020202020204" pitchFamily="34" charset="0"/>
                <a:cs typeface="Arial" panose="020B0604020202020204" pitchFamily="34" charset="0"/>
              </a:rPr>
              <a:t>̊ skolorna</a:t>
            </a:r>
            <a:r>
              <a:rPr lang="sv-SE" sz="2200" dirty="0">
                <a:solidFill>
                  <a:srgbClr val="000000"/>
                </a:solidFill>
                <a:latin typeface="Arial" panose="020B0604020202020204" pitchFamily="34" charset="0"/>
                <a:cs typeface="Arial" panose="020B0604020202020204" pitchFamily="34" charset="0"/>
              </a:rPr>
              <a:t> i </a:t>
            </a:r>
            <a:r>
              <a:rPr lang="sv-SE" sz="2200" dirty="0" err="1">
                <a:solidFill>
                  <a:srgbClr val="000000"/>
                </a:solidFill>
                <a:latin typeface="Arial" panose="020B0604020202020204" pitchFamily="34" charset="0"/>
                <a:cs typeface="Arial" panose="020B0604020202020204" pitchFamily="34" charset="0"/>
              </a:rPr>
              <a:t>Lindholmen</a:t>
            </a:r>
            <a:r>
              <a:rPr lang="sv-SE" sz="2200" dirty="0">
                <a:solidFill>
                  <a:srgbClr val="000000"/>
                </a:solidFill>
                <a:latin typeface="Arial" panose="020B0604020202020204" pitchFamily="34" charset="0"/>
                <a:cs typeface="Arial" panose="020B0604020202020204" pitchFamily="34" charset="0"/>
              </a:rPr>
              <a:t>, </a:t>
            </a:r>
            <a:r>
              <a:rPr lang="sv-SE" sz="2200" dirty="0" err="1">
                <a:solidFill>
                  <a:srgbClr val="000000"/>
                </a:solidFill>
                <a:latin typeface="Arial" panose="020B0604020202020204" pitchFamily="34" charset="0"/>
                <a:cs typeface="Arial" panose="020B0604020202020204" pitchFamily="34" charset="0"/>
              </a:rPr>
              <a:t>Kårsta</a:t>
            </a:r>
            <a:r>
              <a:rPr lang="sv-SE" sz="2200" dirty="0">
                <a:solidFill>
                  <a:srgbClr val="000000"/>
                </a:solidFill>
                <a:latin typeface="Arial" panose="020B0604020202020204" pitchFamily="34" charset="0"/>
                <a:cs typeface="Arial" panose="020B0604020202020204" pitchFamily="34" charset="0"/>
              </a:rPr>
              <a:t> och </a:t>
            </a:r>
            <a:r>
              <a:rPr lang="sv-SE" sz="2200" dirty="0" err="1">
                <a:solidFill>
                  <a:srgbClr val="000000"/>
                </a:solidFill>
                <a:latin typeface="Arial" panose="020B0604020202020204" pitchFamily="34" charset="0"/>
                <a:cs typeface="Arial" panose="020B0604020202020204" pitchFamily="34" charset="0"/>
              </a:rPr>
              <a:t>Karby</a:t>
            </a:r>
            <a:r>
              <a:rPr lang="sv-SE" sz="2200" dirty="0">
                <a:solidFill>
                  <a:srgbClr val="000000"/>
                </a:solidFill>
                <a:latin typeface="Arial" panose="020B0604020202020204" pitchFamily="34" charset="0"/>
                <a:cs typeface="Arial" panose="020B0604020202020204" pitchFamily="34" charset="0"/>
              </a:rPr>
              <a:t> 6 MSEK/år </a:t>
            </a:r>
          </a:p>
          <a:p>
            <a:pPr>
              <a:lnSpc>
                <a:spcPct val="120000"/>
              </a:lnSpc>
              <a:spcBef>
                <a:spcPts val="600"/>
              </a:spcBef>
              <a:spcAft>
                <a:spcPts val="600"/>
              </a:spcAft>
            </a:pPr>
            <a:r>
              <a:rPr lang="sv-SE" sz="2200" dirty="0">
                <a:effectLst/>
                <a:latin typeface="Arial" panose="020B0604020202020204" pitchFamily="34" charset="0"/>
                <a:cs typeface="Arial" panose="020B0604020202020204" pitchFamily="34" charset="0"/>
              </a:rPr>
              <a:t>Förprojektering av </a:t>
            </a:r>
            <a:r>
              <a:rPr lang="sv-SE" sz="2200" b="1" dirty="0">
                <a:effectLst/>
                <a:latin typeface="Arial" panose="020B0604020202020204" pitchFamily="34" charset="0"/>
                <a:cs typeface="Arial" panose="020B0604020202020204" pitchFamily="34" charset="0"/>
              </a:rPr>
              <a:t>om- och tillbyggnation av Gustav </a:t>
            </a:r>
            <a:r>
              <a:rPr lang="sv-SE" sz="2200" b="1" dirty="0" err="1">
                <a:effectLst/>
                <a:latin typeface="Arial" panose="020B0604020202020204" pitchFamily="34" charset="0"/>
                <a:cs typeface="Arial" panose="020B0604020202020204" pitchFamily="34" charset="0"/>
              </a:rPr>
              <a:t>Vasa-skolan</a:t>
            </a:r>
            <a:r>
              <a:rPr lang="sv-SE" sz="2200" dirty="0">
                <a:effectLst/>
                <a:latin typeface="Arial" panose="020B0604020202020204" pitchFamily="34" charset="0"/>
                <a:cs typeface="Arial" panose="020B0604020202020204" pitchFamily="34" charset="0"/>
              </a:rPr>
              <a:t> 5 MSEK under 2026</a:t>
            </a:r>
          </a:p>
          <a:p>
            <a:pPr marL="285750" indent="-285750">
              <a:buFont typeface="Arial" panose="020B0604020202020204" pitchFamily="34" charset="0"/>
              <a:buChar char="•"/>
            </a:pPr>
            <a:endParaRPr lang="sv-SE" dirty="0">
              <a:solidFill>
                <a:srgbClr val="000000"/>
              </a:solidFill>
              <a:latin typeface="Times New Roman" panose="02020603050405020304" pitchFamily="18" charset="0"/>
            </a:endParaRPr>
          </a:p>
          <a:p>
            <a:pPr marL="285750" indent="-285750" rtl="0">
              <a:buFont typeface="Arial" panose="020B0604020202020204" pitchFamily="34" charset="0"/>
              <a:buChar char="•"/>
            </a:pPr>
            <a:endParaRPr lang="sv-SE" sz="1800" dirty="0">
              <a:effectLst/>
              <a:latin typeface="Libre Franklin" pitchFamily="2" charset="77"/>
              <a:ea typeface="Libre Franklin" pitchFamily="2" charset="77"/>
              <a:cs typeface="CIDFont+F3"/>
            </a:endParaRPr>
          </a:p>
        </p:txBody>
      </p:sp>
      <p:pic>
        <p:nvPicPr>
          <p:cNvPr id="7" name="Platshållare för bild 6" descr="En bild som visar klädsel, person, Inlärning, Människoansikte&#10;&#10;Automatiskt genererad beskrivning">
            <a:extLst>
              <a:ext uri="{FF2B5EF4-FFF2-40B4-BE49-F238E27FC236}">
                <a16:creationId xmlns:a16="http://schemas.microsoft.com/office/drawing/2014/main" id="{1F4D35B6-D1CF-52F9-6828-91627BC0BCAA}"/>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285" r="3285"/>
          <a:stretch>
            <a:fillRect/>
          </a:stretch>
        </p:blipFill>
        <p:spPr>
          <a:xfrm>
            <a:off x="6479334" y="1900646"/>
            <a:ext cx="4859931" cy="3455126"/>
          </a:xfrm>
        </p:spPr>
      </p:pic>
    </p:spTree>
    <p:extLst>
      <p:ext uri="{BB962C8B-B14F-4D97-AF65-F5344CB8AC3E}">
        <p14:creationId xmlns:p14="http://schemas.microsoft.com/office/powerpoint/2010/main" val="138296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48598" y="-12357"/>
            <a:ext cx="9980682" cy="1096962"/>
          </a:xfrm>
        </p:spPr>
        <p:txBody>
          <a:bodyPr rtlCol="0">
            <a:normAutofit/>
          </a:bodyPr>
          <a:lstStyle/>
          <a:p>
            <a:pPr>
              <a:spcBef>
                <a:spcPts val="2000"/>
              </a:spcBef>
              <a:spcAft>
                <a:spcPts val="300"/>
              </a:spcAft>
            </a:pPr>
            <a:r>
              <a:rPr lang="sv-SE" b="1" dirty="0">
                <a:effectLst/>
                <a:latin typeface="Arial" panose="020B0604020202020204" pitchFamily="34" charset="0"/>
                <a:ea typeface="Times New Roman" panose="02020603050405020304" pitchFamily="18" charset="0"/>
                <a:cs typeface="Arial" panose="020B0604020202020204" pitchFamily="34" charset="0"/>
              </a:rPr>
              <a:t>Förebyggande socialt arbete</a:t>
            </a:r>
          </a:p>
        </p:txBody>
      </p:sp>
      <p:sp>
        <p:nvSpPr>
          <p:cNvPr id="4" name="Platshållare för text 3"/>
          <p:cNvSpPr>
            <a:spLocks noGrp="1"/>
          </p:cNvSpPr>
          <p:nvPr>
            <p:ph type="body" sz="half" idx="2"/>
          </p:nvPr>
        </p:nvSpPr>
        <p:spPr>
          <a:xfrm>
            <a:off x="948755" y="1822622"/>
            <a:ext cx="4798901" cy="4572000"/>
          </a:xfrm>
        </p:spPr>
        <p:txBody>
          <a:bodyPr rtlCol="0">
            <a:normAutofit fontScale="92500" lnSpcReduction="10000"/>
          </a:bodyPr>
          <a:lstStyle/>
          <a:p>
            <a:pPr>
              <a:lnSpc>
                <a:spcPct val="110000"/>
              </a:lnSpc>
            </a:pPr>
            <a:r>
              <a:rPr lang="sv-SE" sz="2400" dirty="0">
                <a:effectLst/>
                <a:latin typeface="Arial" panose="020B0604020202020204" pitchFamily="34" charset="0"/>
                <a:cs typeface="Arial" panose="020B0604020202020204" pitchFamily="34" charset="0"/>
              </a:rPr>
              <a:t>Vallentuna har idag ett visst </a:t>
            </a:r>
            <a:r>
              <a:rPr lang="sv-SE" sz="2400" dirty="0" err="1">
                <a:effectLst/>
                <a:latin typeface="Arial" panose="020B0604020202020204" pitchFamily="34" charset="0"/>
                <a:cs typeface="Arial" panose="020B0604020202020204" pitchFamily="34" charset="0"/>
              </a:rPr>
              <a:t>förebyggande</a:t>
            </a:r>
            <a:r>
              <a:rPr lang="sv-SE" sz="2400" dirty="0">
                <a:effectLst/>
                <a:latin typeface="Arial" panose="020B0604020202020204" pitchFamily="34" charset="0"/>
                <a:cs typeface="Arial" panose="020B0604020202020204" pitchFamily="34" charset="0"/>
              </a:rPr>
              <a:t> arbete </a:t>
            </a:r>
            <a:r>
              <a:rPr lang="sv-SE" sz="2400" dirty="0" err="1">
                <a:effectLst/>
                <a:latin typeface="Arial" panose="020B0604020202020204" pitchFamily="34" charset="0"/>
                <a:cs typeface="Arial" panose="020B0604020202020204" pitchFamily="34" charset="0"/>
              </a:rPr>
              <a:t>för</a:t>
            </a:r>
            <a:r>
              <a:rPr lang="sv-SE" sz="2400" dirty="0">
                <a:effectLst/>
                <a:latin typeface="Arial" panose="020B0604020202020204" pitchFamily="34" charset="0"/>
                <a:cs typeface="Arial" panose="020B0604020202020204" pitchFamily="34" charset="0"/>
              </a:rPr>
              <a:t> barn och ungdomar kring missbruk och kriminalitet. </a:t>
            </a:r>
            <a:endParaRPr lang="sv-SE" sz="2400" dirty="0">
              <a:latin typeface="Arial" panose="020B0604020202020204" pitchFamily="34" charset="0"/>
              <a:cs typeface="Arial" panose="020B0604020202020204" pitchFamily="34" charset="0"/>
            </a:endParaRPr>
          </a:p>
          <a:p>
            <a:pPr>
              <a:lnSpc>
                <a:spcPct val="110000"/>
              </a:lnSpc>
            </a:pPr>
            <a:r>
              <a:rPr lang="sv-SE" sz="2400" dirty="0" err="1">
                <a:effectLst/>
                <a:latin typeface="Arial" panose="020B0604020202020204" pitchFamily="34" charset="0"/>
                <a:cs typeface="Arial" panose="020B0604020202020204" pitchFamily="34" charset="0"/>
              </a:rPr>
              <a:t>Vänsterpartiet</a:t>
            </a:r>
            <a:r>
              <a:rPr lang="sv-SE" sz="2400" dirty="0">
                <a:effectLst/>
                <a:latin typeface="Arial" panose="020B0604020202020204" pitchFamily="34" charset="0"/>
                <a:cs typeface="Arial" panose="020B0604020202020204" pitchFamily="34" charset="0"/>
              </a:rPr>
              <a:t> vill </a:t>
            </a:r>
            <a:r>
              <a:rPr lang="sv-SE" sz="2400" dirty="0" err="1">
                <a:effectLst/>
                <a:latin typeface="Arial" panose="020B0604020202020204" pitchFamily="34" charset="0"/>
                <a:cs typeface="Arial" panose="020B0604020202020204" pitchFamily="34" charset="0"/>
              </a:rPr>
              <a:t>utöka</a:t>
            </a:r>
            <a:r>
              <a:rPr lang="sv-SE" sz="2400" dirty="0">
                <a:effectLst/>
                <a:latin typeface="Arial" panose="020B0604020202020204" pitchFamily="34" charset="0"/>
                <a:cs typeface="Arial" panose="020B0604020202020204" pitchFamily="34" charset="0"/>
              </a:rPr>
              <a:t> den verksamheten med en mer omfattande satsning </a:t>
            </a:r>
            <a:r>
              <a:rPr lang="sv-SE" sz="2400" dirty="0" err="1">
                <a:effectLst/>
                <a:latin typeface="Arial" panose="020B0604020202020204" pitchFamily="34" charset="0"/>
                <a:cs typeface="Arial" panose="020B0604020202020204" pitchFamily="34" charset="0"/>
              </a:rPr>
              <a:t>pa</a:t>
            </a:r>
            <a:r>
              <a:rPr lang="sv-SE" sz="2400" dirty="0">
                <a:effectLst/>
                <a:latin typeface="Arial" panose="020B0604020202020204" pitchFamily="34" charset="0"/>
                <a:cs typeface="Arial" panose="020B0604020202020204" pitchFamily="34" charset="0"/>
              </a:rPr>
              <a:t>̊ ett program som heter </a:t>
            </a:r>
            <a:r>
              <a:rPr lang="sv-SE" sz="2400" i="1" dirty="0">
                <a:effectLst/>
                <a:latin typeface="Arial" panose="020B0604020202020204" pitchFamily="34" charset="0"/>
                <a:cs typeface="Arial" panose="020B0604020202020204" pitchFamily="34" charset="0"/>
              </a:rPr>
              <a:t>Communities </a:t>
            </a:r>
            <a:r>
              <a:rPr lang="sv-SE" sz="2400" i="1" dirty="0" err="1">
                <a:effectLst/>
                <a:latin typeface="Arial" panose="020B0604020202020204" pitchFamily="34" charset="0"/>
                <a:cs typeface="Arial" panose="020B0604020202020204" pitchFamily="34" charset="0"/>
              </a:rPr>
              <a:t>that</a:t>
            </a:r>
            <a:r>
              <a:rPr lang="sv-SE" sz="2400" i="1" dirty="0">
                <a:effectLst/>
                <a:latin typeface="Arial" panose="020B0604020202020204" pitchFamily="34" charset="0"/>
                <a:cs typeface="Arial" panose="020B0604020202020204" pitchFamily="34" charset="0"/>
              </a:rPr>
              <a:t> Care </a:t>
            </a:r>
            <a:r>
              <a:rPr lang="sv-SE" sz="2400" dirty="0">
                <a:effectLst/>
                <a:latin typeface="Arial" panose="020B0604020202020204" pitchFamily="34" charset="0"/>
                <a:cs typeface="Arial" panose="020B0604020202020204" pitchFamily="34" charset="0"/>
              </a:rPr>
              <a:t>CTC). </a:t>
            </a:r>
          </a:p>
          <a:p>
            <a:pPr>
              <a:lnSpc>
                <a:spcPct val="110000"/>
              </a:lnSpc>
            </a:pPr>
            <a:r>
              <a:rPr lang="sv-SE" sz="2400" dirty="0">
                <a:effectLst/>
                <a:latin typeface="Arial" panose="020B0604020202020204" pitchFamily="34" charset="0"/>
                <a:cs typeface="Arial" panose="020B0604020202020204" pitchFamily="34" charset="0"/>
              </a:rPr>
              <a:t>Detta program </a:t>
            </a:r>
            <a:r>
              <a:rPr lang="sv-SE" sz="2400" dirty="0" err="1">
                <a:effectLst/>
                <a:latin typeface="Arial" panose="020B0604020202020204" pitchFamily="34" charset="0"/>
                <a:cs typeface="Arial" panose="020B0604020202020204" pitchFamily="34" charset="0"/>
              </a:rPr>
              <a:t>innebär</a:t>
            </a:r>
            <a:r>
              <a:rPr lang="sv-SE" sz="2400" dirty="0">
                <a:effectLst/>
                <a:latin typeface="Arial" panose="020B0604020202020204" pitchFamily="34" charset="0"/>
                <a:cs typeface="Arial" panose="020B0604020202020204" pitchFamily="34" charset="0"/>
              </a:rPr>
              <a:t> en </a:t>
            </a:r>
            <a:r>
              <a:rPr lang="sv-SE" sz="2400" dirty="0" err="1">
                <a:effectLst/>
                <a:latin typeface="Arial" panose="020B0604020202020204" pitchFamily="34" charset="0"/>
                <a:cs typeface="Arial" panose="020B0604020202020204" pitchFamily="34" charset="0"/>
              </a:rPr>
              <a:t>större</a:t>
            </a:r>
            <a:r>
              <a:rPr lang="sv-SE" sz="2400" dirty="0">
                <a:effectLst/>
                <a:latin typeface="Arial" panose="020B0604020202020204" pitchFamily="34" charset="0"/>
                <a:cs typeface="Arial" panose="020B0604020202020204" pitchFamily="34" charset="0"/>
              </a:rPr>
              <a:t> satsning med ytterligare </a:t>
            </a:r>
            <a:r>
              <a:rPr lang="sv-SE" sz="2400" dirty="0" err="1">
                <a:effectLst/>
                <a:latin typeface="Arial" panose="020B0604020202020204" pitchFamily="34" charset="0"/>
                <a:cs typeface="Arial" panose="020B0604020202020204" pitchFamily="34" charset="0"/>
              </a:rPr>
              <a:t>åtgärder</a:t>
            </a:r>
            <a:r>
              <a:rPr lang="sv-SE" sz="2400" dirty="0">
                <a:effectLst/>
                <a:latin typeface="Arial" panose="020B0604020202020204" pitchFamily="34" charset="0"/>
                <a:cs typeface="Arial" panose="020B0604020202020204" pitchFamily="34" charset="0"/>
              </a:rPr>
              <a:t> </a:t>
            </a:r>
            <a:r>
              <a:rPr lang="sv-SE" sz="2400" dirty="0" err="1">
                <a:effectLst/>
                <a:latin typeface="Arial" panose="020B0604020202020204" pitchFamily="34" charset="0"/>
                <a:cs typeface="Arial" panose="020B0604020202020204" pitchFamily="34" charset="0"/>
              </a:rPr>
              <a:t>för</a:t>
            </a:r>
            <a:r>
              <a:rPr lang="sv-SE" sz="2400" dirty="0">
                <a:effectLst/>
                <a:latin typeface="Arial" panose="020B0604020202020204" pitchFamily="34" charset="0"/>
                <a:cs typeface="Arial" panose="020B0604020202020204" pitchFamily="34" charset="0"/>
              </a:rPr>
              <a:t> att </a:t>
            </a:r>
            <a:r>
              <a:rPr lang="sv-SE" sz="2400" dirty="0" err="1">
                <a:effectLst/>
                <a:latin typeface="Arial" panose="020B0604020202020204" pitchFamily="34" charset="0"/>
                <a:cs typeface="Arial" panose="020B0604020202020204" pitchFamily="34" charset="0"/>
              </a:rPr>
              <a:t>förebygga</a:t>
            </a:r>
            <a:r>
              <a:rPr lang="sv-SE" sz="2400" dirty="0">
                <a:effectLst/>
                <a:latin typeface="Arial" panose="020B0604020202020204" pitchFamily="34" charset="0"/>
                <a:cs typeface="Arial" panose="020B0604020202020204" pitchFamily="34" charset="0"/>
              </a:rPr>
              <a:t> missbruk och kriminalitet</a:t>
            </a:r>
          </a:p>
          <a:p>
            <a:endParaRPr lang="sv-SE" dirty="0">
              <a:latin typeface="TimesNewRomanPSMT"/>
            </a:endParaRPr>
          </a:p>
        </p:txBody>
      </p:sp>
      <p:pic>
        <p:nvPicPr>
          <p:cNvPr id="7" name="Platshållare för bild 6" descr="En bild som visar Människoansikte, klädsel, person, leende&#10;&#10;Automatiskt genererad beskrivning">
            <a:extLst>
              <a:ext uri="{FF2B5EF4-FFF2-40B4-BE49-F238E27FC236}">
                <a16:creationId xmlns:a16="http://schemas.microsoft.com/office/drawing/2014/main" id="{DCA78789-05C3-0080-991D-402956B524D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3113" r="3113"/>
          <a:stretch>
            <a:fillRect/>
          </a:stretch>
        </p:blipFill>
        <p:spPr>
          <a:xfrm>
            <a:off x="6041157" y="1822622"/>
            <a:ext cx="5079923" cy="3611527"/>
          </a:xfrm>
        </p:spPr>
      </p:pic>
    </p:spTree>
    <p:extLst>
      <p:ext uri="{BB962C8B-B14F-4D97-AF65-F5344CB8AC3E}">
        <p14:creationId xmlns:p14="http://schemas.microsoft.com/office/powerpoint/2010/main" val="26529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48598" y="-12357"/>
            <a:ext cx="9980682" cy="1096962"/>
          </a:xfrm>
        </p:spPr>
        <p:txBody>
          <a:bodyPr rtlCol="0">
            <a:normAutofit/>
          </a:bodyPr>
          <a:lstStyle/>
          <a:p>
            <a:pPr>
              <a:spcBef>
                <a:spcPts val="2000"/>
              </a:spcBef>
              <a:spcAft>
                <a:spcPts val="300"/>
              </a:spcAft>
            </a:pPr>
            <a:r>
              <a:rPr lang="sv-SE" b="1" dirty="0">
                <a:effectLst/>
                <a:latin typeface="Arial" panose="020B0604020202020204" pitchFamily="34" charset="0"/>
                <a:ea typeface="Times New Roman" panose="02020603050405020304" pitchFamily="18" charset="0"/>
                <a:cs typeface="Arial" panose="020B0604020202020204" pitchFamily="34" charset="0"/>
              </a:rPr>
              <a:t>Motverka hemlöshet och missbruk</a:t>
            </a:r>
          </a:p>
        </p:txBody>
      </p:sp>
      <p:sp>
        <p:nvSpPr>
          <p:cNvPr id="4" name="Platshållare för text 3"/>
          <p:cNvSpPr>
            <a:spLocks noGrp="1"/>
          </p:cNvSpPr>
          <p:nvPr>
            <p:ph type="body" sz="half" idx="2"/>
          </p:nvPr>
        </p:nvSpPr>
        <p:spPr>
          <a:xfrm>
            <a:off x="616378" y="1600199"/>
            <a:ext cx="4582127" cy="4696098"/>
          </a:xfrm>
        </p:spPr>
        <p:txBody>
          <a:bodyPr rtlCol="0">
            <a:normAutofit/>
          </a:bodyPr>
          <a:lstStyle/>
          <a:p>
            <a:pPr>
              <a:lnSpc>
                <a:spcPct val="100000"/>
              </a:lnSpc>
            </a:pPr>
            <a:r>
              <a:rPr lang="sv-SE" sz="2400" dirty="0">
                <a:effectLst/>
                <a:latin typeface="Arial" panose="020B0604020202020204" pitchFamily="34" charset="0"/>
                <a:cs typeface="Arial" panose="020B0604020202020204" pitchFamily="34" charset="0"/>
              </a:rPr>
              <a:t>Vänsterpartiet vill införa modellen ”Bostad Först” i Vallentuna. Det är en modell som riktar sig till människor med missbruk eller psykiska problem och som behöver stöd för att få ett fungerande boende vilket i sin tur är en förutsättning för ett gott  liv. </a:t>
            </a:r>
            <a:endParaRPr lang="sv-SE" sz="2400" dirty="0">
              <a:latin typeface="Arial" panose="020B0604020202020204" pitchFamily="34" charset="0"/>
              <a:cs typeface="Arial" panose="020B0604020202020204" pitchFamily="34" charset="0"/>
            </a:endParaRPr>
          </a:p>
        </p:txBody>
      </p:sp>
      <p:sp>
        <p:nvSpPr>
          <p:cNvPr id="6" name="Platshållare för bild 4">
            <a:extLst>
              <a:ext uri="{FF2B5EF4-FFF2-40B4-BE49-F238E27FC236}">
                <a16:creationId xmlns:a16="http://schemas.microsoft.com/office/drawing/2014/main" id="{6AA89731-2421-93AC-B037-A0190E591C54}"/>
              </a:ext>
            </a:extLst>
          </p:cNvPr>
          <p:cNvSpPr txBox="1">
            <a:spLocks/>
          </p:cNvSpPr>
          <p:nvPr/>
        </p:nvSpPr>
        <p:spPr>
          <a:xfrm>
            <a:off x="4705471" y="1630679"/>
            <a:ext cx="6430912" cy="4572001"/>
          </a:xfrm>
          <a:prstGeom prst="rect">
            <a:avLst/>
          </a:prstGeom>
        </p:spPr>
        <p:txBody>
          <a:bodyPr vert="horz" lIns="0" tIns="1188720" rIns="0" bIns="45720" rtlCol="0">
            <a:normAutofit/>
          </a:bodyPr>
          <a:lstStyle>
            <a:lvl1pPr marL="0" indent="0" algn="ctr" defTabSz="914400" rtl="0" eaLnBrk="1" latinLnBrk="0" hangingPunct="1">
              <a:lnSpc>
                <a:spcPct val="90000"/>
              </a:lnSpc>
              <a:spcBef>
                <a:spcPts val="1800"/>
              </a:spcBef>
              <a:buFont typeface="Wingdings" panose="05000000000000000000" pitchFamily="2" charset="2"/>
              <a:buNone/>
              <a:defRPr sz="2000" kern="1200">
                <a:solidFill>
                  <a:schemeClr val="tx1"/>
                </a:solidFill>
                <a:latin typeface="+mn-lt"/>
                <a:ea typeface="+mn-ea"/>
                <a:cs typeface="+mn-cs"/>
              </a:defRPr>
            </a:lvl1pPr>
            <a:lvl2pPr marL="457200" indent="0" algn="l" defTabSz="914400" rtl="0" eaLnBrk="1" latinLnBrk="0" hangingPunct="1">
              <a:lnSpc>
                <a:spcPct val="90000"/>
              </a:lnSpc>
              <a:spcBef>
                <a:spcPts val="600"/>
              </a:spcBef>
              <a:buFont typeface="Wingdings" panose="05000000000000000000" pitchFamily="2" charset="2"/>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600"/>
              </a:spcBef>
              <a:buFont typeface="Wingdings" panose="05000000000000000000" pitchFamily="2" charset="2"/>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600"/>
              </a:spcBef>
              <a:buFont typeface="Wingdings" panose="05000000000000000000" pitchFamily="2" charset="2"/>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Wingdings" panose="05000000000000000000" pitchFamily="2" charset="2"/>
              <a:buNone/>
              <a:defRPr sz="2000" kern="1200">
                <a:solidFill>
                  <a:schemeClr val="tx1"/>
                </a:solidFill>
                <a:latin typeface="+mn-lt"/>
                <a:ea typeface="+mn-ea"/>
                <a:cs typeface="+mn-cs"/>
              </a:defRPr>
            </a:lvl9pPr>
          </a:lstStyle>
          <a:p>
            <a:endParaRPr lang="sv-SE"/>
          </a:p>
        </p:txBody>
      </p:sp>
      <p:pic>
        <p:nvPicPr>
          <p:cNvPr id="1028" name="Picture 4" descr="Bostad först - Start">
            <a:extLst>
              <a:ext uri="{FF2B5EF4-FFF2-40B4-BE49-F238E27FC236}">
                <a16:creationId xmlns:a16="http://schemas.microsoft.com/office/drawing/2014/main" id="{FA15F68C-9AF3-2DE6-67FA-FF7D65FBA055}"/>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2070" b="22070"/>
          <a:stretch>
            <a:fillRect/>
          </a:stretch>
        </p:blipFill>
        <p:spPr bwMode="auto">
          <a:xfrm>
            <a:off x="5356711" y="1630679"/>
            <a:ext cx="5937877" cy="4221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57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ademisk litteratur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7_TF03431380_Win32" id="{98E1B3E0-32F5-4916-88B6-C700C7997361}" vid="{70861D6E-5583-41D4-84B4-49037C7A5F87}"/>
    </a:ext>
  </a:extLst>
</a:theme>
</file>

<file path=ppt/theme/theme2.xml><?xml version="1.0" encoding="utf-8"?>
<a:theme xmlns:a="http://schemas.openxmlformats.org/drawingml/2006/main" name="Office-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0/xmlns/"/>
    <ds:schemaRef ds:uri="http://www.w3.org/2001/XMLSchema"/>
    <ds:schemaRef ds:uri="4873beb7-5857-4685-be1f-d57550cc96cc"/>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http://schemas.microsoft.com/office/infopath/2007/PartnerControls"/>
    <ds:schemaRef ds:uri="http://www.w3.org/XML/1998/namespace"/>
    <ds:schemaRef ds:uri="http://purl.org/dc/terms/"/>
    <ds:schemaRef ds:uri="http://purl.org/dc/elements/1.1/"/>
    <ds:schemaRef ds:uri="4873beb7-5857-4685-be1f-d57550cc96cc"/>
    <ds:schemaRef ds:uri="http://schemas.openxmlformats.org/package/2006/metadata/core-properties"/>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{0EC7FF51-8BD5-6743-90AC-5A61686CF921}tf10001120</Template>
  <TotalTime>2666</TotalTime>
  <Words>1071</Words>
  <Application>Microsoft Office PowerPoint</Application>
  <PresentationFormat>Bredbild</PresentationFormat>
  <Paragraphs>87</Paragraphs>
  <Slides>15</Slides>
  <Notes>15</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15</vt:i4>
      </vt:variant>
    </vt:vector>
  </HeadingPairs>
  <TitlesOfParts>
    <vt:vector size="23" baseType="lpstr">
      <vt:lpstr>Arial</vt:lpstr>
      <vt:lpstr>Euphemia</vt:lpstr>
      <vt:lpstr>Libre Franklin</vt:lpstr>
      <vt:lpstr>Plantagenet Cherokee</vt:lpstr>
      <vt:lpstr>Times New Roman</vt:lpstr>
      <vt:lpstr>TimesNewRomanPSMT</vt:lpstr>
      <vt:lpstr>Wingdings</vt:lpstr>
      <vt:lpstr>Akademisk litteratur 16x9</vt:lpstr>
      <vt:lpstr>Vänsterpartiet Vallentunas kommunplan 2026-2028    </vt:lpstr>
      <vt:lpstr>I en tid av lågkonjunktur och oberäknelig omvärld är det inte är rätt tid för kommunen att samla på sig stora överskott, när de leder till nedskärningar inom kommunens kärnverksamhet.  Vänsterpartiet anser att det är extra viktigt att säkra Vallentunas gemensamma välfärd.  Vänsterpartiet föreslår på grund av dagens geopolitiska verklighet och många hushålls pressade ekonomi en sänkt skattesats (-25 öre) för 2026, 2027 och 2028. Trots det inrymmer vår budget flera satsningar</vt:lpstr>
      <vt:lpstr>Mål</vt:lpstr>
      <vt:lpstr>En gemensamt finansierad välfärd</vt:lpstr>
      <vt:lpstr>En gemensamt finansierad välfärd II</vt:lpstr>
      <vt:lpstr>Vallentuna ska vara bästa kommunen  att bo och leva i</vt:lpstr>
      <vt:lpstr>En skola för alla barn och ungdomar</vt:lpstr>
      <vt:lpstr>Förebyggande socialt arbete</vt:lpstr>
      <vt:lpstr>Motverka hemlöshet och missbruk</vt:lpstr>
      <vt:lpstr>Vård och omsorg</vt:lpstr>
      <vt:lpstr>Kultur</vt:lpstr>
      <vt:lpstr>Fritid</vt:lpstr>
      <vt:lpstr> </vt:lpstr>
      <vt:lpstr>Vänsterpartiets satsningar i driftsbudgeten 2026-2028 </vt:lpstr>
      <vt:lpstr>Vänsterpartiets investeringsförslag: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Vänsterpartiet Vallentunas kommunplan 2024-2026</dc:title>
  <dc:creator>Gunnar Bergström</dc:creator>
  <cp:lastModifiedBy>Ulf Sellgren</cp:lastModifiedBy>
  <cp:revision>33</cp:revision>
  <cp:lastPrinted>2025-05-23T13:37:56Z</cp:lastPrinted>
  <dcterms:created xsi:type="dcterms:W3CDTF">2023-06-01T13:18:40Z</dcterms:created>
  <dcterms:modified xsi:type="dcterms:W3CDTF">2025-05-23T14:04:04Z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